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2147376231" r:id="rId3"/>
    <p:sldId id="336" r:id="rId4"/>
    <p:sldId id="275" r:id="rId5"/>
    <p:sldId id="276" r:id="rId6"/>
    <p:sldId id="277" r:id="rId7"/>
    <p:sldId id="279" r:id="rId8"/>
    <p:sldId id="278" r:id="rId9"/>
    <p:sldId id="2147376234" r:id="rId10"/>
    <p:sldId id="281" r:id="rId11"/>
    <p:sldId id="282" r:id="rId12"/>
    <p:sldId id="283" r:id="rId13"/>
    <p:sldId id="284" r:id="rId14"/>
    <p:sldId id="2147376232"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2147376233"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32" r:id="rId59"/>
    <p:sldId id="327" r:id="rId60"/>
    <p:sldId id="328" r:id="rId61"/>
    <p:sldId id="329" r:id="rId62"/>
    <p:sldId id="330" r:id="rId63"/>
    <p:sldId id="331" r:id="rId64"/>
    <p:sldId id="33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C444F"/>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0E8E0-9CAF-489E-BD52-6314C9CB79BF}" v="1" dt="2025-02-04T17:25:15.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2" autoAdjust="0"/>
  </p:normalViewPr>
  <p:slideViewPr>
    <p:cSldViewPr snapToGrid="0">
      <p:cViewPr varScale="1">
        <p:scale>
          <a:sx n="105" d="100"/>
          <a:sy n="105" d="100"/>
        </p:scale>
        <p:origin x="834"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44B31-AB7C-4505-BC84-4BF2D354F873}"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0EF6F9D0-B8B8-431C-B044-6E025509ACB7}">
      <dgm:prSet custT="1"/>
      <dgm:spPr/>
      <dgm:t>
        <a:bodyPr/>
        <a:lstStyle/>
        <a:p>
          <a:r>
            <a:rPr lang="en-US" sz="2400" dirty="0"/>
            <a:t>The position holder is located at a State Office. They are primarily responsible for providing USDA/Rural Development program officials with technical, environmental, programmatic assistance, impact analysis, and the technical aspects of environmental regulatory matters affecting RD programs. </a:t>
          </a:r>
        </a:p>
      </dgm:t>
    </dgm:pt>
    <dgm:pt modelId="{CA3FE541-6466-478D-BD09-05E87BA58D47}" type="parTrans" cxnId="{D1B9CE21-46E4-41C3-974F-2071D1910D82}">
      <dgm:prSet/>
      <dgm:spPr/>
      <dgm:t>
        <a:bodyPr/>
        <a:lstStyle/>
        <a:p>
          <a:endParaRPr lang="en-US"/>
        </a:p>
      </dgm:t>
    </dgm:pt>
    <dgm:pt modelId="{E0631E2B-82CE-4204-BDF2-99F6290901FC}" type="sibTrans" cxnId="{D1B9CE21-46E4-41C3-974F-2071D1910D82}">
      <dgm:prSet/>
      <dgm:spPr/>
      <dgm:t>
        <a:bodyPr/>
        <a:lstStyle/>
        <a:p>
          <a:endParaRPr lang="en-US"/>
        </a:p>
      </dgm:t>
    </dgm:pt>
    <dgm:pt modelId="{60A80E86-D550-4053-9CC4-B17FE2D949AF}">
      <dgm:prSet custT="1"/>
      <dgm:spPr/>
      <dgm:t>
        <a:bodyPr/>
        <a:lstStyle/>
        <a:p>
          <a:r>
            <a:rPr lang="en-US" sz="2400" dirty="0"/>
            <a:t>The incumbent of this position serves as an environmental advisor and analyst who manages a wide range of source issues that supports RD's environmental policies, procedures and review responsibilities. </a:t>
          </a:r>
        </a:p>
      </dgm:t>
    </dgm:pt>
    <dgm:pt modelId="{33BFF882-BE46-4A55-9C97-EFF31D79236D}" type="parTrans" cxnId="{1C3FA4EC-E8DD-4707-851D-565679F01F7B}">
      <dgm:prSet/>
      <dgm:spPr/>
      <dgm:t>
        <a:bodyPr/>
        <a:lstStyle/>
        <a:p>
          <a:endParaRPr lang="en-US"/>
        </a:p>
      </dgm:t>
    </dgm:pt>
    <dgm:pt modelId="{70D1102F-C11A-431A-9F5E-D84380388D98}" type="sibTrans" cxnId="{1C3FA4EC-E8DD-4707-851D-565679F01F7B}">
      <dgm:prSet/>
      <dgm:spPr/>
      <dgm:t>
        <a:bodyPr/>
        <a:lstStyle/>
        <a:p>
          <a:endParaRPr lang="en-US"/>
        </a:p>
      </dgm:t>
    </dgm:pt>
    <dgm:pt modelId="{6392F5F2-4180-41D4-827C-2E2D89FD2A37}" type="pres">
      <dgm:prSet presAssocID="{9A144B31-AB7C-4505-BC84-4BF2D354F873}" presName="vert0" presStyleCnt="0">
        <dgm:presLayoutVars>
          <dgm:dir/>
          <dgm:animOne val="branch"/>
          <dgm:animLvl val="lvl"/>
        </dgm:presLayoutVars>
      </dgm:prSet>
      <dgm:spPr/>
    </dgm:pt>
    <dgm:pt modelId="{68CDCAB6-F12D-42E4-B71A-6B6748C3ED8E}" type="pres">
      <dgm:prSet presAssocID="{0EF6F9D0-B8B8-431C-B044-6E025509ACB7}" presName="thickLine" presStyleLbl="alignNode1" presStyleIdx="0" presStyleCnt="2"/>
      <dgm:spPr/>
    </dgm:pt>
    <dgm:pt modelId="{7715ECAF-8B87-4BEB-ADE7-0206B8D8FD73}" type="pres">
      <dgm:prSet presAssocID="{0EF6F9D0-B8B8-431C-B044-6E025509ACB7}" presName="horz1" presStyleCnt="0"/>
      <dgm:spPr/>
    </dgm:pt>
    <dgm:pt modelId="{6FF2299D-8D39-45F6-8CA2-75484229363C}" type="pres">
      <dgm:prSet presAssocID="{0EF6F9D0-B8B8-431C-B044-6E025509ACB7}" presName="tx1" presStyleLbl="revTx" presStyleIdx="0" presStyleCnt="2"/>
      <dgm:spPr/>
    </dgm:pt>
    <dgm:pt modelId="{50F08762-7DBC-4B58-858A-AFF9BBDFD05E}" type="pres">
      <dgm:prSet presAssocID="{0EF6F9D0-B8B8-431C-B044-6E025509ACB7}" presName="vert1" presStyleCnt="0"/>
      <dgm:spPr/>
    </dgm:pt>
    <dgm:pt modelId="{EEC83476-9D01-49C2-ADA0-61CA06544CC0}" type="pres">
      <dgm:prSet presAssocID="{60A80E86-D550-4053-9CC4-B17FE2D949AF}" presName="thickLine" presStyleLbl="alignNode1" presStyleIdx="1" presStyleCnt="2"/>
      <dgm:spPr/>
    </dgm:pt>
    <dgm:pt modelId="{31C0AE22-D983-4CDA-BCD2-457452D64F5A}" type="pres">
      <dgm:prSet presAssocID="{60A80E86-D550-4053-9CC4-B17FE2D949AF}" presName="horz1" presStyleCnt="0"/>
      <dgm:spPr/>
    </dgm:pt>
    <dgm:pt modelId="{0BB6EE80-C56E-4A4B-88E6-8CCF6F047EBD}" type="pres">
      <dgm:prSet presAssocID="{60A80E86-D550-4053-9CC4-B17FE2D949AF}" presName="tx1" presStyleLbl="revTx" presStyleIdx="1" presStyleCnt="2"/>
      <dgm:spPr/>
    </dgm:pt>
    <dgm:pt modelId="{3534E564-2813-48B8-A92C-EC33407EC0DF}" type="pres">
      <dgm:prSet presAssocID="{60A80E86-D550-4053-9CC4-B17FE2D949AF}" presName="vert1" presStyleCnt="0"/>
      <dgm:spPr/>
    </dgm:pt>
  </dgm:ptLst>
  <dgm:cxnLst>
    <dgm:cxn modelId="{D1B9CE21-46E4-41C3-974F-2071D1910D82}" srcId="{9A144B31-AB7C-4505-BC84-4BF2D354F873}" destId="{0EF6F9D0-B8B8-431C-B044-6E025509ACB7}" srcOrd="0" destOrd="0" parTransId="{CA3FE541-6466-478D-BD09-05E87BA58D47}" sibTransId="{E0631E2B-82CE-4204-BDF2-99F6290901FC}"/>
    <dgm:cxn modelId="{7BD7C766-6655-446F-A1FA-7E7EE296179D}" type="presOf" srcId="{9A144B31-AB7C-4505-BC84-4BF2D354F873}" destId="{6392F5F2-4180-41D4-827C-2E2D89FD2A37}" srcOrd="0" destOrd="0" presId="urn:microsoft.com/office/officeart/2008/layout/LinedList"/>
    <dgm:cxn modelId="{BFBCE9B5-6AD3-486D-B8E1-5CBE79293DB6}" type="presOf" srcId="{0EF6F9D0-B8B8-431C-B044-6E025509ACB7}" destId="{6FF2299D-8D39-45F6-8CA2-75484229363C}" srcOrd="0" destOrd="0" presId="urn:microsoft.com/office/officeart/2008/layout/LinedList"/>
    <dgm:cxn modelId="{915B21EA-436B-429E-BD95-6392CA1936F9}" type="presOf" srcId="{60A80E86-D550-4053-9CC4-B17FE2D949AF}" destId="{0BB6EE80-C56E-4A4B-88E6-8CCF6F047EBD}" srcOrd="0" destOrd="0" presId="urn:microsoft.com/office/officeart/2008/layout/LinedList"/>
    <dgm:cxn modelId="{1C3FA4EC-E8DD-4707-851D-565679F01F7B}" srcId="{9A144B31-AB7C-4505-BC84-4BF2D354F873}" destId="{60A80E86-D550-4053-9CC4-B17FE2D949AF}" srcOrd="1" destOrd="0" parTransId="{33BFF882-BE46-4A55-9C97-EFF31D79236D}" sibTransId="{70D1102F-C11A-431A-9F5E-D84380388D98}"/>
    <dgm:cxn modelId="{C1F96484-0561-4DF2-A21B-39CB15D96EAA}" type="presParOf" srcId="{6392F5F2-4180-41D4-827C-2E2D89FD2A37}" destId="{68CDCAB6-F12D-42E4-B71A-6B6748C3ED8E}" srcOrd="0" destOrd="0" presId="urn:microsoft.com/office/officeart/2008/layout/LinedList"/>
    <dgm:cxn modelId="{087C6434-4D95-43F0-AC96-2FF897692477}" type="presParOf" srcId="{6392F5F2-4180-41D4-827C-2E2D89FD2A37}" destId="{7715ECAF-8B87-4BEB-ADE7-0206B8D8FD73}" srcOrd="1" destOrd="0" presId="urn:microsoft.com/office/officeart/2008/layout/LinedList"/>
    <dgm:cxn modelId="{89DBA0A4-B3F4-4B0A-936E-779860D74FF7}" type="presParOf" srcId="{7715ECAF-8B87-4BEB-ADE7-0206B8D8FD73}" destId="{6FF2299D-8D39-45F6-8CA2-75484229363C}" srcOrd="0" destOrd="0" presId="urn:microsoft.com/office/officeart/2008/layout/LinedList"/>
    <dgm:cxn modelId="{015C230B-377A-44F5-8515-01C3CD85C85E}" type="presParOf" srcId="{7715ECAF-8B87-4BEB-ADE7-0206B8D8FD73}" destId="{50F08762-7DBC-4B58-858A-AFF9BBDFD05E}" srcOrd="1" destOrd="0" presId="urn:microsoft.com/office/officeart/2008/layout/LinedList"/>
    <dgm:cxn modelId="{4FFB1603-C222-42AE-B796-825F8C99F02F}" type="presParOf" srcId="{6392F5F2-4180-41D4-827C-2E2D89FD2A37}" destId="{EEC83476-9D01-49C2-ADA0-61CA06544CC0}" srcOrd="2" destOrd="0" presId="urn:microsoft.com/office/officeart/2008/layout/LinedList"/>
    <dgm:cxn modelId="{97083E38-C0A9-4E32-AF72-B539F4451AC0}" type="presParOf" srcId="{6392F5F2-4180-41D4-827C-2E2D89FD2A37}" destId="{31C0AE22-D983-4CDA-BCD2-457452D64F5A}" srcOrd="3" destOrd="0" presId="urn:microsoft.com/office/officeart/2008/layout/LinedList"/>
    <dgm:cxn modelId="{1175F705-98A1-4345-97FC-5B9CCBA0F77D}" type="presParOf" srcId="{31C0AE22-D983-4CDA-BCD2-457452D64F5A}" destId="{0BB6EE80-C56E-4A4B-88E6-8CCF6F047EBD}" srcOrd="0" destOrd="0" presId="urn:microsoft.com/office/officeart/2008/layout/LinedList"/>
    <dgm:cxn modelId="{BE86A6A9-D150-42BB-9542-901662FD041F}" type="presParOf" srcId="{31C0AE22-D983-4CDA-BCD2-457452D64F5A}" destId="{3534E564-2813-48B8-A92C-EC33407EC0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CAB6-F12D-42E4-B71A-6B6748C3ED8E}">
      <dsp:nvSpPr>
        <dsp:cNvPr id="0" name=""/>
        <dsp:cNvSpPr/>
      </dsp:nvSpPr>
      <dsp:spPr>
        <a:xfrm>
          <a:off x="0" y="0"/>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2299D-8D39-45F6-8CA2-75484229363C}">
      <dsp:nvSpPr>
        <dsp:cNvPr id="0" name=""/>
        <dsp:cNvSpPr/>
      </dsp:nvSpPr>
      <dsp:spPr>
        <a:xfrm>
          <a:off x="0" y="0"/>
          <a:ext cx="6830568" cy="2720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position holder is located at a State Office. They are primarily responsible for providing USDA/Rural Development program officials with technical, environmental, programmatic assistance, impact analysis, and the technical aspects of environmental regulatory matters affecting RD programs. </a:t>
          </a:r>
        </a:p>
      </dsp:txBody>
      <dsp:txXfrm>
        <a:off x="0" y="0"/>
        <a:ext cx="6830568" cy="2720340"/>
      </dsp:txXfrm>
    </dsp:sp>
    <dsp:sp modelId="{EEC83476-9D01-49C2-ADA0-61CA06544CC0}">
      <dsp:nvSpPr>
        <dsp:cNvPr id="0" name=""/>
        <dsp:cNvSpPr/>
      </dsp:nvSpPr>
      <dsp:spPr>
        <a:xfrm>
          <a:off x="0" y="2720340"/>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6EE80-C56E-4A4B-88E6-8CCF6F047EBD}">
      <dsp:nvSpPr>
        <dsp:cNvPr id="0" name=""/>
        <dsp:cNvSpPr/>
      </dsp:nvSpPr>
      <dsp:spPr>
        <a:xfrm>
          <a:off x="0" y="2720340"/>
          <a:ext cx="6830568" cy="2720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incumbent of this position serves as an environmental advisor and analyst who manages a wide range of source issues that supports RD's environmental policies, procedures and review responsibilities. </a:t>
          </a:r>
        </a:p>
      </dsp:txBody>
      <dsp:txXfrm>
        <a:off x="0" y="2720340"/>
        <a:ext cx="6830568" cy="272034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AF715-F99A-4ADA-BE87-E22BA7026733}" type="datetimeFigureOut">
              <a:rPr lang="en-US" smtClean="0"/>
              <a:t>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D32DF-1373-46CA-8B5A-5A7AE52546BA}" type="slidenum">
              <a:rPr lang="en-US" smtClean="0"/>
              <a:t>‹#›</a:t>
            </a:fld>
            <a:endParaRPr lang="en-US" dirty="0"/>
          </a:p>
        </p:txBody>
      </p:sp>
    </p:spTree>
    <p:extLst>
      <p:ext uri="{BB962C8B-B14F-4D97-AF65-F5344CB8AC3E}">
        <p14:creationId xmlns:p14="http://schemas.microsoft.com/office/powerpoint/2010/main" val="218611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2" name="Google Shape;402;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171450" lvl="0" indent="-9525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38</a:t>
            </a:fld>
            <a:endParaRPr lang="en-US" dirty="0"/>
          </a:p>
        </p:txBody>
      </p:sp>
    </p:spTree>
    <p:extLst>
      <p:ext uri="{BB962C8B-B14F-4D97-AF65-F5344CB8AC3E}">
        <p14:creationId xmlns:p14="http://schemas.microsoft.com/office/powerpoint/2010/main" val="55883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42</a:t>
            </a:fld>
            <a:endParaRPr lang="en-US" dirty="0"/>
          </a:p>
        </p:txBody>
      </p:sp>
    </p:spTree>
    <p:extLst>
      <p:ext uri="{BB962C8B-B14F-4D97-AF65-F5344CB8AC3E}">
        <p14:creationId xmlns:p14="http://schemas.microsoft.com/office/powerpoint/2010/main" val="260389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51</a:t>
            </a:fld>
            <a:endParaRPr lang="en-US" dirty="0"/>
          </a:p>
        </p:txBody>
      </p:sp>
    </p:spTree>
    <p:extLst>
      <p:ext uri="{BB962C8B-B14F-4D97-AF65-F5344CB8AC3E}">
        <p14:creationId xmlns:p14="http://schemas.microsoft.com/office/powerpoint/2010/main" val="124668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56</a:t>
            </a:fld>
            <a:endParaRPr lang="en-US" dirty="0"/>
          </a:p>
        </p:txBody>
      </p:sp>
    </p:spTree>
    <p:extLst>
      <p:ext uri="{BB962C8B-B14F-4D97-AF65-F5344CB8AC3E}">
        <p14:creationId xmlns:p14="http://schemas.microsoft.com/office/powerpoint/2010/main" val="268760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59</a:t>
            </a:fld>
            <a:endParaRPr lang="en-US" dirty="0"/>
          </a:p>
        </p:txBody>
      </p:sp>
    </p:spTree>
    <p:extLst>
      <p:ext uri="{BB962C8B-B14F-4D97-AF65-F5344CB8AC3E}">
        <p14:creationId xmlns:p14="http://schemas.microsoft.com/office/powerpoint/2010/main" val="1039456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60</a:t>
            </a:fld>
            <a:endParaRPr lang="en-US" dirty="0"/>
          </a:p>
        </p:txBody>
      </p:sp>
    </p:spTree>
    <p:extLst>
      <p:ext uri="{BB962C8B-B14F-4D97-AF65-F5344CB8AC3E}">
        <p14:creationId xmlns:p14="http://schemas.microsoft.com/office/powerpoint/2010/main" val="14037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63</a:t>
            </a:fld>
            <a:endParaRPr lang="en-US" dirty="0"/>
          </a:p>
        </p:txBody>
      </p:sp>
    </p:spTree>
    <p:extLst>
      <p:ext uri="{BB962C8B-B14F-4D97-AF65-F5344CB8AC3E}">
        <p14:creationId xmlns:p14="http://schemas.microsoft.com/office/powerpoint/2010/main" val="252883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15</a:t>
            </a:fld>
            <a:endParaRPr lang="en-US" dirty="0"/>
          </a:p>
        </p:txBody>
      </p:sp>
    </p:spTree>
    <p:extLst>
      <p:ext uri="{BB962C8B-B14F-4D97-AF65-F5344CB8AC3E}">
        <p14:creationId xmlns:p14="http://schemas.microsoft.com/office/powerpoint/2010/main" val="195132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17</a:t>
            </a:fld>
            <a:endParaRPr lang="en-US" dirty="0"/>
          </a:p>
        </p:txBody>
      </p:sp>
    </p:spTree>
    <p:extLst>
      <p:ext uri="{BB962C8B-B14F-4D97-AF65-F5344CB8AC3E}">
        <p14:creationId xmlns:p14="http://schemas.microsoft.com/office/powerpoint/2010/main" val="381990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18</a:t>
            </a:fld>
            <a:endParaRPr lang="en-US" dirty="0"/>
          </a:p>
        </p:txBody>
      </p:sp>
    </p:spTree>
    <p:extLst>
      <p:ext uri="{BB962C8B-B14F-4D97-AF65-F5344CB8AC3E}">
        <p14:creationId xmlns:p14="http://schemas.microsoft.com/office/powerpoint/2010/main" val="215423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19</a:t>
            </a:fld>
            <a:endParaRPr lang="en-US" dirty="0"/>
          </a:p>
        </p:txBody>
      </p:sp>
    </p:spTree>
    <p:extLst>
      <p:ext uri="{BB962C8B-B14F-4D97-AF65-F5344CB8AC3E}">
        <p14:creationId xmlns:p14="http://schemas.microsoft.com/office/powerpoint/2010/main" val="355813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23</a:t>
            </a:fld>
            <a:endParaRPr lang="en-US" dirty="0"/>
          </a:p>
        </p:txBody>
      </p:sp>
    </p:spTree>
    <p:extLst>
      <p:ext uri="{BB962C8B-B14F-4D97-AF65-F5344CB8AC3E}">
        <p14:creationId xmlns:p14="http://schemas.microsoft.com/office/powerpoint/2010/main" val="279179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26</a:t>
            </a:fld>
            <a:endParaRPr lang="en-US" dirty="0"/>
          </a:p>
        </p:txBody>
      </p:sp>
    </p:spTree>
    <p:extLst>
      <p:ext uri="{BB962C8B-B14F-4D97-AF65-F5344CB8AC3E}">
        <p14:creationId xmlns:p14="http://schemas.microsoft.com/office/powerpoint/2010/main" val="403406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30</a:t>
            </a:fld>
            <a:endParaRPr lang="en-US" dirty="0"/>
          </a:p>
        </p:txBody>
      </p:sp>
    </p:spTree>
    <p:extLst>
      <p:ext uri="{BB962C8B-B14F-4D97-AF65-F5344CB8AC3E}">
        <p14:creationId xmlns:p14="http://schemas.microsoft.com/office/powerpoint/2010/main" val="194928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D32DF-1373-46CA-8B5A-5A7AE52546BA}" type="slidenum">
              <a:rPr lang="en-US" smtClean="0"/>
              <a:t>33</a:t>
            </a:fld>
            <a:endParaRPr lang="en-US" dirty="0"/>
          </a:p>
        </p:txBody>
      </p:sp>
    </p:spTree>
    <p:extLst>
      <p:ext uri="{BB962C8B-B14F-4D97-AF65-F5344CB8AC3E}">
        <p14:creationId xmlns:p14="http://schemas.microsoft.com/office/powerpoint/2010/main" val="268373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1E47-9FA6-FE67-6ADA-9EB625D94E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069F6-72B3-8DA1-3E9C-631F31C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9456BA-0618-0E78-62F2-14C156C1B51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272241F-098E-AE0D-7291-45A4D2D093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F9D41E-FE66-AE39-349C-27ED01F89026}"/>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276257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18D4-9256-D226-632D-F01B7894D4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51FE89-7475-3C0D-FBE5-0596330B8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7C4A7-2D37-EDBE-D6F8-4B839620FDC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ACCF3BD-E757-175A-3A3C-D7D3A5D0E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AC4DA5-FE98-187D-5B59-495F25791EC7}"/>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398803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B5A6C-41B1-C9F9-B654-42C43C8D62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416971-1B42-80CC-965D-34521638CA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65FFF-2A15-CB57-ED23-9029B964861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F4644E0-33E7-28DA-267F-17E413885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0067BC-BB10-F3C9-270A-3402F3B513EE}"/>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317418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blank">
  <p:cSld name="Title slide - blank">
    <p:spTree>
      <p:nvGrpSpPr>
        <p:cNvPr id="1" name="Shape 14"/>
        <p:cNvGrpSpPr/>
        <p:nvPr/>
      </p:nvGrpSpPr>
      <p:grpSpPr>
        <a:xfrm>
          <a:off x="0" y="0"/>
          <a:ext cx="0" cy="0"/>
          <a:chOff x="0" y="0"/>
          <a:chExt cx="0" cy="0"/>
        </a:xfrm>
      </p:grpSpPr>
      <p:sp>
        <p:nvSpPr>
          <p:cNvPr id="15" name="Google Shape;15;p2"/>
          <p:cNvSpPr txBox="1">
            <a:spLocks noGrp="1"/>
          </p:cNvSpPr>
          <p:nvPr>
            <p:ph type="subTitle" idx="1"/>
          </p:nvPr>
        </p:nvSpPr>
        <p:spPr>
          <a:xfrm>
            <a:off x="46481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1000"/>
              </a:spcBef>
              <a:spcAft>
                <a:spcPts val="0"/>
              </a:spcAft>
              <a:buClr>
                <a:schemeClr val="dk1"/>
              </a:buClr>
              <a:buSzPts val="2400"/>
              <a:buNone/>
              <a:defRPr sz="2400" b="1">
                <a:solidFill>
                  <a:schemeClr val="dk1"/>
                </a:solidFill>
              </a:defRPr>
            </a:lvl1pPr>
            <a:lvl2pPr lvl="1" algn="l">
              <a:lnSpc>
                <a:spcPct val="90000"/>
              </a:lnSpc>
              <a:spcBef>
                <a:spcPts val="500"/>
              </a:spcBef>
              <a:spcAft>
                <a:spcPts val="0"/>
              </a:spcAft>
              <a:buClr>
                <a:schemeClr val="dk1"/>
              </a:buClr>
              <a:buSzPts val="1600"/>
              <a:buNone/>
              <a:defRPr sz="1600" b="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133"/>
              <a:buNone/>
              <a:defRPr sz="2133"/>
            </a:lvl4pPr>
            <a:lvl5pPr lvl="4" algn="ctr">
              <a:lnSpc>
                <a:spcPct val="90000"/>
              </a:lnSpc>
              <a:spcBef>
                <a:spcPts val="500"/>
              </a:spcBef>
              <a:spcAft>
                <a:spcPts val="0"/>
              </a:spcAft>
              <a:buClr>
                <a:schemeClr val="dk1"/>
              </a:buClr>
              <a:buSzPts val="2133"/>
              <a:buNone/>
              <a:defRPr sz="2133"/>
            </a:lvl5pPr>
            <a:lvl6pPr lvl="5" algn="ctr">
              <a:lnSpc>
                <a:spcPct val="90000"/>
              </a:lnSpc>
              <a:spcBef>
                <a:spcPts val="500"/>
              </a:spcBef>
              <a:spcAft>
                <a:spcPts val="0"/>
              </a:spcAft>
              <a:buClr>
                <a:schemeClr val="dk1"/>
              </a:buClr>
              <a:buSzPts val="2133"/>
              <a:buNone/>
              <a:defRPr sz="2133"/>
            </a:lvl6pPr>
            <a:lvl7pPr lvl="6" algn="ctr">
              <a:lnSpc>
                <a:spcPct val="90000"/>
              </a:lnSpc>
              <a:spcBef>
                <a:spcPts val="500"/>
              </a:spcBef>
              <a:spcAft>
                <a:spcPts val="0"/>
              </a:spcAft>
              <a:buClr>
                <a:schemeClr val="dk1"/>
              </a:buClr>
              <a:buSzPts val="2133"/>
              <a:buNone/>
              <a:defRPr sz="2133"/>
            </a:lvl7pPr>
            <a:lvl8pPr lvl="7" algn="ctr">
              <a:lnSpc>
                <a:spcPct val="90000"/>
              </a:lnSpc>
              <a:spcBef>
                <a:spcPts val="500"/>
              </a:spcBef>
              <a:spcAft>
                <a:spcPts val="0"/>
              </a:spcAft>
              <a:buClr>
                <a:schemeClr val="dk1"/>
              </a:buClr>
              <a:buSzPts val="2133"/>
              <a:buNone/>
              <a:defRPr sz="2133"/>
            </a:lvl8pPr>
            <a:lvl9pPr lvl="8" algn="ctr">
              <a:lnSpc>
                <a:spcPct val="90000"/>
              </a:lnSpc>
              <a:spcBef>
                <a:spcPts val="500"/>
              </a:spcBef>
              <a:spcAft>
                <a:spcPts val="0"/>
              </a:spcAft>
              <a:buClr>
                <a:schemeClr val="dk1"/>
              </a:buClr>
              <a:buSzPts val="2133"/>
              <a:buNone/>
              <a:defRPr sz="2133"/>
            </a:lvl9pPr>
          </a:lstStyle>
          <a:p>
            <a:endParaRPr/>
          </a:p>
        </p:txBody>
      </p:sp>
      <p:sp>
        <p:nvSpPr>
          <p:cNvPr id="16" name="Google Shape;16;p2"/>
          <p:cNvSpPr txBox="1">
            <a:spLocks noGrp="1"/>
          </p:cNvSpPr>
          <p:nvPr>
            <p:ph type="body" idx="2"/>
          </p:nvPr>
        </p:nvSpPr>
        <p:spPr>
          <a:xfrm>
            <a:off x="475325" y="6362699"/>
            <a:ext cx="5594349" cy="298451"/>
          </a:xfrm>
          <a:prstGeom prst="rect">
            <a:avLst/>
          </a:prstGeom>
          <a:noFill/>
          <a:ln>
            <a:noFill/>
          </a:ln>
        </p:spPr>
        <p:txBody>
          <a:bodyPr spcFirstLastPara="1" wrap="square" lIns="91425" tIns="45700" rIns="91425" bIns="45700" anchor="t" anchorCtr="0">
            <a:noAutofit/>
          </a:bodyPr>
          <a:lstStyle>
            <a:lvl1pPr marL="457200" lvl="0" indent="-304800" algn="l">
              <a:lnSpc>
                <a:spcPct val="90000"/>
              </a:lnSpc>
              <a:spcBef>
                <a:spcPts val="1000"/>
              </a:spcBef>
              <a:spcAft>
                <a:spcPts val="0"/>
              </a:spcAft>
              <a:buClr>
                <a:schemeClr val="dk1"/>
              </a:buClr>
              <a:buSzPts val="1200"/>
              <a:buChar char="•"/>
              <a:defRPr sz="1200" b="0" i="0">
                <a:solidFill>
                  <a:schemeClr val="dk1"/>
                </a:solidFill>
                <a:latin typeface="Open Sans Light"/>
                <a:ea typeface="Open Sans Light"/>
                <a:cs typeface="Open Sans Light"/>
                <a:sym typeface="Open Sans Light"/>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691091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9670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898539" y="1857892"/>
            <a:ext cx="5115360" cy="16954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1">
                <a:solidFill>
                  <a:schemeClr val="dk1"/>
                </a:solidFill>
              </a:defRPr>
            </a:lvl1pPr>
            <a:lvl2pPr marL="914400" lvl="1" indent="-381000" algn="l">
              <a:lnSpc>
                <a:spcPct val="90000"/>
              </a:lnSpc>
              <a:spcBef>
                <a:spcPts val="1333"/>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22" name="Google Shape;22;p4"/>
          <p:cNvSpPr txBox="1">
            <a:spLocks noGrp="1"/>
          </p:cNvSpPr>
          <p:nvPr>
            <p:ph type="body" idx="2"/>
          </p:nvPr>
        </p:nvSpPr>
        <p:spPr>
          <a:xfrm>
            <a:off x="6177462" y="1857892"/>
            <a:ext cx="5095376" cy="16954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1">
                <a:solidFill>
                  <a:schemeClr val="dk1"/>
                </a:solidFill>
              </a:defRPr>
            </a:lvl1pPr>
            <a:lvl2pPr marL="914400" lvl="1" indent="-381000" algn="l">
              <a:lnSpc>
                <a:spcPct val="90000"/>
              </a:lnSpc>
              <a:spcBef>
                <a:spcPts val="1333"/>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23" name="Google Shape;23;p4"/>
          <p:cNvSpPr>
            <a:spLocks noGrp="1"/>
          </p:cNvSpPr>
          <p:nvPr>
            <p:ph type="pic" idx="3"/>
          </p:nvPr>
        </p:nvSpPr>
        <p:spPr>
          <a:xfrm>
            <a:off x="9989174" y="1868525"/>
            <a:ext cx="1244161" cy="549275"/>
          </a:xfrm>
          <a:prstGeom prst="rect">
            <a:avLst/>
          </a:prstGeom>
          <a:noFill/>
          <a:ln>
            <a:noFill/>
          </a:ln>
        </p:spPr>
      </p:sp>
      <p:sp>
        <p:nvSpPr>
          <p:cNvPr id="24" name="Google Shape;24;p4"/>
          <p:cNvSpPr>
            <a:spLocks noGrp="1"/>
          </p:cNvSpPr>
          <p:nvPr>
            <p:ph type="pic" idx="4"/>
          </p:nvPr>
        </p:nvSpPr>
        <p:spPr>
          <a:xfrm>
            <a:off x="4734795" y="1863917"/>
            <a:ext cx="1244906" cy="549275"/>
          </a:xfrm>
          <a:prstGeom prst="rect">
            <a:avLst/>
          </a:prstGeom>
          <a:noFill/>
          <a:ln>
            <a:noFill/>
          </a:ln>
        </p:spPr>
      </p:sp>
      <p:sp>
        <p:nvSpPr>
          <p:cNvPr id="25" name="Google Shape;25;p4"/>
          <p:cNvSpPr txBox="1">
            <a:spLocks noGrp="1"/>
          </p:cNvSpPr>
          <p:nvPr>
            <p:ph type="body" idx="5"/>
          </p:nvPr>
        </p:nvSpPr>
        <p:spPr>
          <a:xfrm>
            <a:off x="898540" y="736688"/>
            <a:ext cx="10374298" cy="75725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575757"/>
              </a:buClr>
              <a:buSzPts val="2000"/>
              <a:buNone/>
              <a:defRPr sz="2000" b="0">
                <a:solidFill>
                  <a:srgbClr val="575757"/>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title"/>
          </p:nvPr>
        </p:nvSpPr>
        <p:spPr>
          <a:xfrm>
            <a:off x="898540" y="402587"/>
            <a:ext cx="10374298" cy="3341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 name="Google Shape;27;p4"/>
          <p:cNvCxnSpPr/>
          <p:nvPr/>
        </p:nvCxnSpPr>
        <p:spPr>
          <a:xfrm>
            <a:off x="898539" y="1735968"/>
            <a:ext cx="5115359" cy="5360"/>
          </a:xfrm>
          <a:prstGeom prst="straightConnector1">
            <a:avLst/>
          </a:prstGeom>
          <a:noFill/>
          <a:ln w="25400" cap="flat" cmpd="sng">
            <a:solidFill>
              <a:srgbClr val="009A44"/>
            </a:solidFill>
            <a:prstDash val="solid"/>
            <a:miter lim="800000"/>
            <a:headEnd type="none" w="sm" len="sm"/>
            <a:tailEnd type="none" w="sm" len="sm"/>
          </a:ln>
        </p:spPr>
      </p:cxnSp>
      <p:cxnSp>
        <p:nvCxnSpPr>
          <p:cNvPr id="28" name="Google Shape;28;p4"/>
          <p:cNvCxnSpPr/>
          <p:nvPr/>
        </p:nvCxnSpPr>
        <p:spPr>
          <a:xfrm>
            <a:off x="6188548" y="1746965"/>
            <a:ext cx="5115359" cy="5360"/>
          </a:xfrm>
          <a:prstGeom prst="straightConnector1">
            <a:avLst/>
          </a:prstGeom>
          <a:noFill/>
          <a:ln w="25400" cap="flat" cmpd="sng">
            <a:solidFill>
              <a:srgbClr val="009A44"/>
            </a:solidFill>
            <a:prstDash val="solid"/>
            <a:miter lim="800000"/>
            <a:headEnd type="none" w="sm" len="sm"/>
            <a:tailEnd type="none" w="sm" len="sm"/>
          </a:ln>
        </p:spPr>
      </p:cxn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defRPr>
            </a:lvl1pPr>
            <a:lvl2pPr marL="0" lvl="1" indent="0" algn="r">
              <a:spcBef>
                <a:spcPts val="0"/>
              </a:spcBef>
              <a:buNone/>
              <a:defRPr sz="1200">
                <a:solidFill>
                  <a:schemeClr val="dk1"/>
                </a:solidFill>
              </a:defRPr>
            </a:lvl2pPr>
            <a:lvl3pPr marL="0" lvl="2" indent="0" algn="r">
              <a:spcBef>
                <a:spcPts val="0"/>
              </a:spcBef>
              <a:buNone/>
              <a:defRPr sz="1200">
                <a:solidFill>
                  <a:schemeClr val="dk1"/>
                </a:solidFill>
              </a:defRPr>
            </a:lvl3pPr>
            <a:lvl4pPr marL="0" lvl="3" indent="0" algn="r">
              <a:spcBef>
                <a:spcPts val="0"/>
              </a:spcBef>
              <a:buNone/>
              <a:defRPr sz="1200">
                <a:solidFill>
                  <a:schemeClr val="dk1"/>
                </a:solidFill>
              </a:defRPr>
            </a:lvl4pPr>
            <a:lvl5pPr marL="0" lvl="4" indent="0" algn="r">
              <a:spcBef>
                <a:spcPts val="0"/>
              </a:spcBef>
              <a:buNone/>
              <a:defRPr sz="1200">
                <a:solidFill>
                  <a:schemeClr val="dk1"/>
                </a:solidFill>
              </a:defRPr>
            </a:lvl5pPr>
            <a:lvl6pPr marL="0" lvl="5" indent="0" algn="r">
              <a:spcBef>
                <a:spcPts val="0"/>
              </a:spcBef>
              <a:buNone/>
              <a:defRPr sz="1200">
                <a:solidFill>
                  <a:schemeClr val="dk1"/>
                </a:solidFill>
              </a:defRPr>
            </a:lvl6pPr>
            <a:lvl7pPr marL="0" lvl="6" indent="0" algn="r">
              <a:spcBef>
                <a:spcPts val="0"/>
              </a:spcBef>
              <a:buNone/>
              <a:defRPr sz="1200">
                <a:solidFill>
                  <a:schemeClr val="dk1"/>
                </a:solidFill>
              </a:defRPr>
            </a:lvl7pPr>
            <a:lvl8pPr marL="0" lvl="7" indent="0" algn="r">
              <a:spcBef>
                <a:spcPts val="0"/>
              </a:spcBef>
              <a:buNone/>
              <a:defRPr sz="1200">
                <a:solidFill>
                  <a:schemeClr val="dk1"/>
                </a:solidFill>
              </a:defRPr>
            </a:lvl8pPr>
            <a:lvl9pPr marL="0" lvl="8" indent="0" algn="r">
              <a:spcBef>
                <a:spcPts val="0"/>
              </a:spcBef>
              <a:buNone/>
              <a:defRPr sz="1200">
                <a:solidFill>
                  <a:schemeClr val="dk1"/>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1787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1000"/>
              </a:spcBef>
              <a:spcAft>
                <a:spcPts val="0"/>
              </a:spcAft>
              <a:buClr>
                <a:schemeClr val="dk1"/>
              </a:buClr>
              <a:buSzPts val="1800"/>
              <a:buNone/>
              <a:defRPr sz="1800" b="1">
                <a:solidFill>
                  <a:schemeClr val="dk1"/>
                </a:solidFill>
              </a:defRPr>
            </a:lvl1pPr>
            <a:lvl2pPr lvl="1" algn="l">
              <a:lnSpc>
                <a:spcPct val="90000"/>
              </a:lnSpc>
              <a:spcBef>
                <a:spcPts val="500"/>
              </a:spcBef>
              <a:spcAft>
                <a:spcPts val="0"/>
              </a:spcAft>
              <a:buClr>
                <a:schemeClr val="dk1"/>
              </a:buClr>
              <a:buSzPts val="1600"/>
              <a:buNone/>
              <a:defRPr sz="1600" b="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133"/>
              <a:buNone/>
              <a:defRPr sz="2133"/>
            </a:lvl4pPr>
            <a:lvl5pPr lvl="4" algn="ctr">
              <a:lnSpc>
                <a:spcPct val="90000"/>
              </a:lnSpc>
              <a:spcBef>
                <a:spcPts val="500"/>
              </a:spcBef>
              <a:spcAft>
                <a:spcPts val="0"/>
              </a:spcAft>
              <a:buClr>
                <a:schemeClr val="dk1"/>
              </a:buClr>
              <a:buSzPts val="2133"/>
              <a:buNone/>
              <a:defRPr sz="2133"/>
            </a:lvl5pPr>
            <a:lvl6pPr lvl="5" algn="ctr">
              <a:lnSpc>
                <a:spcPct val="90000"/>
              </a:lnSpc>
              <a:spcBef>
                <a:spcPts val="500"/>
              </a:spcBef>
              <a:spcAft>
                <a:spcPts val="0"/>
              </a:spcAft>
              <a:buClr>
                <a:schemeClr val="dk1"/>
              </a:buClr>
              <a:buSzPts val="2133"/>
              <a:buNone/>
              <a:defRPr sz="2133"/>
            </a:lvl6pPr>
            <a:lvl7pPr lvl="6" algn="ctr">
              <a:lnSpc>
                <a:spcPct val="90000"/>
              </a:lnSpc>
              <a:spcBef>
                <a:spcPts val="500"/>
              </a:spcBef>
              <a:spcAft>
                <a:spcPts val="0"/>
              </a:spcAft>
              <a:buClr>
                <a:schemeClr val="dk1"/>
              </a:buClr>
              <a:buSzPts val="2133"/>
              <a:buNone/>
              <a:defRPr sz="2133"/>
            </a:lvl7pPr>
            <a:lvl8pPr lvl="7" algn="ctr">
              <a:lnSpc>
                <a:spcPct val="90000"/>
              </a:lnSpc>
              <a:spcBef>
                <a:spcPts val="500"/>
              </a:spcBef>
              <a:spcAft>
                <a:spcPts val="0"/>
              </a:spcAft>
              <a:buClr>
                <a:schemeClr val="dk1"/>
              </a:buClr>
              <a:buSzPts val="2133"/>
              <a:buNone/>
              <a:defRPr sz="2133"/>
            </a:lvl8pPr>
            <a:lvl9pPr lvl="8" algn="ctr">
              <a:lnSpc>
                <a:spcPct val="90000"/>
              </a:lnSpc>
              <a:spcBef>
                <a:spcPts val="500"/>
              </a:spcBef>
              <a:spcAft>
                <a:spcPts val="0"/>
              </a:spcAft>
              <a:buClr>
                <a:schemeClr val="dk1"/>
              </a:buClr>
              <a:buSzPts val="2133"/>
              <a:buNone/>
              <a:defRPr sz="2133"/>
            </a:lvl9pPr>
          </a:lstStyle>
          <a:p>
            <a:endParaRPr/>
          </a:p>
        </p:txBody>
      </p:sp>
      <p:sp>
        <p:nvSpPr>
          <p:cNvPr id="32" name="Google Shape;32;p5"/>
          <p:cNvSpPr txBox="1">
            <a:spLocks noGrp="1"/>
          </p:cNvSpPr>
          <p:nvPr>
            <p:ph type="body" idx="2"/>
          </p:nvPr>
        </p:nvSpPr>
        <p:spPr>
          <a:xfrm>
            <a:off x="475325" y="6362699"/>
            <a:ext cx="5594349" cy="298451"/>
          </a:xfrm>
          <a:prstGeom prst="rect">
            <a:avLst/>
          </a:prstGeom>
          <a:noFill/>
          <a:ln>
            <a:noFill/>
          </a:ln>
        </p:spPr>
        <p:txBody>
          <a:bodyPr spcFirstLastPara="1" wrap="square" lIns="91425" tIns="45700" rIns="91425" bIns="45700" anchor="t" anchorCtr="0">
            <a:noAutofit/>
          </a:bodyPr>
          <a:lstStyle>
            <a:lvl1pPr marL="457200" lvl="0" indent="-295275" algn="l">
              <a:lnSpc>
                <a:spcPct val="90000"/>
              </a:lnSpc>
              <a:spcBef>
                <a:spcPts val="1000"/>
              </a:spcBef>
              <a:spcAft>
                <a:spcPts val="0"/>
              </a:spcAft>
              <a:buClr>
                <a:schemeClr val="dk1"/>
              </a:buClr>
              <a:buSzPts val="1050"/>
              <a:buChar char="•"/>
              <a:defRPr sz="1050">
                <a:solidFill>
                  <a:schemeClr val="dk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 name="Google Shape;33;p5"/>
          <p:cNvGrpSpPr/>
          <p:nvPr/>
        </p:nvGrpSpPr>
        <p:grpSpPr>
          <a:xfrm>
            <a:off x="475325" y="457200"/>
            <a:ext cx="1998000" cy="374400"/>
            <a:chOff x="398463" y="404813"/>
            <a:chExt cx="1627187" cy="307976"/>
          </a:xfrm>
        </p:grpSpPr>
        <p:sp>
          <p:nvSpPr>
            <p:cNvPr id="34" name="Google Shape;34;p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35" name="Google Shape;35;p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36" name="Google Shape;36;p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37" name="Google Shape;37;p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38" name="Google Shape;38;p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39" name="Google Shape;39;p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40" name="Google Shape;40;p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41" name="Google Shape;41;p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42" name="Google Shape;42;p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sp>
          <p:nvSpPr>
            <p:cNvPr id="43" name="Google Shape;43;p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b="0" i="0" u="none" strike="noStrike" cap="none" dirty="0">
                <a:solidFill>
                  <a:srgbClr val="FFFFFF"/>
                </a:solidFill>
                <a:latin typeface="Arial"/>
                <a:ea typeface="Arial"/>
                <a:cs typeface="Arial"/>
                <a:sym typeface="Arial"/>
              </a:endParaRPr>
            </a:p>
          </p:txBody>
        </p:sp>
      </p:grpSp>
      <p:sp>
        <p:nvSpPr>
          <p:cNvPr id="44" name="Google Shape;44;p5"/>
          <p:cNvSpPr>
            <a:spLocks noGrp="1"/>
          </p:cNvSpPr>
          <p:nvPr>
            <p:ph type="pic" idx="3"/>
          </p:nvPr>
        </p:nvSpPr>
        <p:spPr>
          <a:xfrm>
            <a:off x="3393716" y="727595"/>
            <a:ext cx="5400000" cy="5400000"/>
          </a:xfrm>
          <a:prstGeom prst="rect">
            <a:avLst/>
          </a:prstGeom>
          <a:noFill/>
          <a:ln>
            <a:noFill/>
          </a:ln>
        </p:spPr>
      </p:sp>
      <p:sp>
        <p:nvSpPr>
          <p:cNvPr id="45" name="Google Shape;4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defRPr>
            </a:lvl1pPr>
            <a:lvl2pPr marL="0" lvl="1" indent="0" algn="r">
              <a:spcBef>
                <a:spcPts val="0"/>
              </a:spcBef>
              <a:buNone/>
              <a:defRPr sz="1200">
                <a:solidFill>
                  <a:schemeClr val="dk1"/>
                </a:solidFill>
              </a:defRPr>
            </a:lvl2pPr>
            <a:lvl3pPr marL="0" lvl="2" indent="0" algn="r">
              <a:spcBef>
                <a:spcPts val="0"/>
              </a:spcBef>
              <a:buNone/>
              <a:defRPr sz="1200">
                <a:solidFill>
                  <a:schemeClr val="dk1"/>
                </a:solidFill>
              </a:defRPr>
            </a:lvl3pPr>
            <a:lvl4pPr marL="0" lvl="3" indent="0" algn="r">
              <a:spcBef>
                <a:spcPts val="0"/>
              </a:spcBef>
              <a:buNone/>
              <a:defRPr sz="1200">
                <a:solidFill>
                  <a:schemeClr val="dk1"/>
                </a:solidFill>
              </a:defRPr>
            </a:lvl4pPr>
            <a:lvl5pPr marL="0" lvl="4" indent="0" algn="r">
              <a:spcBef>
                <a:spcPts val="0"/>
              </a:spcBef>
              <a:buNone/>
              <a:defRPr sz="1200">
                <a:solidFill>
                  <a:schemeClr val="dk1"/>
                </a:solidFill>
              </a:defRPr>
            </a:lvl5pPr>
            <a:lvl6pPr marL="0" lvl="5" indent="0" algn="r">
              <a:spcBef>
                <a:spcPts val="0"/>
              </a:spcBef>
              <a:buNone/>
              <a:defRPr sz="1200">
                <a:solidFill>
                  <a:schemeClr val="dk1"/>
                </a:solidFill>
              </a:defRPr>
            </a:lvl6pPr>
            <a:lvl7pPr marL="0" lvl="6" indent="0" algn="r">
              <a:spcBef>
                <a:spcPts val="0"/>
              </a:spcBef>
              <a:buNone/>
              <a:defRPr sz="1200">
                <a:solidFill>
                  <a:schemeClr val="dk1"/>
                </a:solidFill>
              </a:defRPr>
            </a:lvl7pPr>
            <a:lvl8pPr marL="0" lvl="7" indent="0" algn="r">
              <a:spcBef>
                <a:spcPts val="0"/>
              </a:spcBef>
              <a:buNone/>
              <a:defRPr sz="1200">
                <a:solidFill>
                  <a:schemeClr val="dk1"/>
                </a:solidFill>
              </a:defRPr>
            </a:lvl8pPr>
            <a:lvl9pPr marL="0" lvl="8" indent="0" algn="r">
              <a:spcBef>
                <a:spcPts val="0"/>
              </a:spcBef>
              <a:buNone/>
              <a:defRPr sz="1200">
                <a:solidFill>
                  <a:schemeClr val="dk1"/>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69385335"/>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469900" y="1700213"/>
            <a:ext cx="10418233" cy="1592403"/>
          </a:xfrm>
          <a:prstGeom prst="rect">
            <a:avLst/>
          </a:prstGeom>
          <a:noFill/>
          <a:ln>
            <a:noFill/>
          </a:ln>
        </p:spPr>
        <p:txBody>
          <a:bodyPr spcFirstLastPara="1" wrap="square" lIns="91425" tIns="45700" rIns="91425" bIns="45700" anchor="b" anchorCtr="0">
            <a:normAutofit/>
          </a:bodyPr>
          <a:lstStyle>
            <a:lvl1pPr lvl="0" algn="l">
              <a:lnSpc>
                <a:spcPct val="95000"/>
              </a:lnSpc>
              <a:spcBef>
                <a:spcPts val="0"/>
              </a:spcBef>
              <a:spcAft>
                <a:spcPts val="0"/>
              </a:spcAft>
              <a:buClr>
                <a:schemeClr val="lt1"/>
              </a:buClr>
              <a:buSzPts val="3850"/>
              <a:buFont typeface="Arial"/>
              <a:buNone/>
              <a:defRPr sz="385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1000"/>
              </a:spcBef>
              <a:spcAft>
                <a:spcPts val="0"/>
              </a:spcAft>
              <a:buClr>
                <a:schemeClr val="lt1"/>
              </a:buClr>
              <a:buSzPts val="3850"/>
              <a:buNone/>
              <a:defRPr sz="3850">
                <a:solidFill>
                  <a:schemeClr val="lt1"/>
                </a:solidFill>
              </a:defRPr>
            </a:lvl1pPr>
            <a:lvl2pPr marL="914400" lvl="1" indent="-228600" algn="l">
              <a:lnSpc>
                <a:spcPct val="90000"/>
              </a:lnSpc>
              <a:spcBef>
                <a:spcPts val="500"/>
              </a:spcBef>
              <a:spcAft>
                <a:spcPts val="0"/>
              </a:spcAft>
              <a:buClr>
                <a:srgbClr val="888888"/>
              </a:buClr>
              <a:buSzPts val="2667"/>
              <a:buNone/>
              <a:defRPr sz="2667">
                <a:solidFill>
                  <a:srgbClr val="888888"/>
                </a:solidFill>
              </a:defRPr>
            </a:lvl2pPr>
            <a:lvl3pPr marL="1371600" lvl="2" indent="-228600" algn="l">
              <a:lnSpc>
                <a:spcPct val="90000"/>
              </a:lnSpc>
              <a:spcBef>
                <a:spcPts val="500"/>
              </a:spcBef>
              <a:spcAft>
                <a:spcPts val="0"/>
              </a:spcAft>
              <a:buClr>
                <a:srgbClr val="888888"/>
              </a:buClr>
              <a:buSzPts val="2400"/>
              <a:buNone/>
              <a:defRPr sz="2400">
                <a:solidFill>
                  <a:srgbClr val="888888"/>
                </a:solidFill>
              </a:defRPr>
            </a:lvl3pPr>
            <a:lvl4pPr marL="1828800" lvl="3" indent="-228600" algn="l">
              <a:lnSpc>
                <a:spcPct val="90000"/>
              </a:lnSpc>
              <a:spcBef>
                <a:spcPts val="500"/>
              </a:spcBef>
              <a:spcAft>
                <a:spcPts val="0"/>
              </a:spcAft>
              <a:buClr>
                <a:srgbClr val="888888"/>
              </a:buClr>
              <a:buSzPts val="2133"/>
              <a:buNone/>
              <a:defRPr sz="2133">
                <a:solidFill>
                  <a:srgbClr val="888888"/>
                </a:solidFill>
              </a:defRPr>
            </a:lvl4pPr>
            <a:lvl5pPr marL="2286000" lvl="4" indent="-228600" algn="l">
              <a:lnSpc>
                <a:spcPct val="90000"/>
              </a:lnSpc>
              <a:spcBef>
                <a:spcPts val="500"/>
              </a:spcBef>
              <a:spcAft>
                <a:spcPts val="0"/>
              </a:spcAft>
              <a:buClr>
                <a:srgbClr val="888888"/>
              </a:buClr>
              <a:buSzPts val="2133"/>
              <a:buNone/>
              <a:defRPr sz="2133">
                <a:solidFill>
                  <a:srgbClr val="888888"/>
                </a:solidFill>
              </a:defRPr>
            </a:lvl5pPr>
            <a:lvl6pPr marL="2743200" lvl="5" indent="-228600" algn="l">
              <a:lnSpc>
                <a:spcPct val="90000"/>
              </a:lnSpc>
              <a:spcBef>
                <a:spcPts val="500"/>
              </a:spcBef>
              <a:spcAft>
                <a:spcPts val="0"/>
              </a:spcAft>
              <a:buClr>
                <a:srgbClr val="888888"/>
              </a:buClr>
              <a:buSzPts val="2133"/>
              <a:buNone/>
              <a:defRPr sz="2133">
                <a:solidFill>
                  <a:srgbClr val="888888"/>
                </a:solidFill>
              </a:defRPr>
            </a:lvl6pPr>
            <a:lvl7pPr marL="3200400" lvl="6" indent="-228600" algn="l">
              <a:lnSpc>
                <a:spcPct val="90000"/>
              </a:lnSpc>
              <a:spcBef>
                <a:spcPts val="500"/>
              </a:spcBef>
              <a:spcAft>
                <a:spcPts val="0"/>
              </a:spcAft>
              <a:buClr>
                <a:srgbClr val="888888"/>
              </a:buClr>
              <a:buSzPts val="2133"/>
              <a:buNone/>
              <a:defRPr sz="2133">
                <a:solidFill>
                  <a:srgbClr val="888888"/>
                </a:solidFill>
              </a:defRPr>
            </a:lvl7pPr>
            <a:lvl8pPr marL="3657600" lvl="7" indent="-228600" algn="l">
              <a:lnSpc>
                <a:spcPct val="90000"/>
              </a:lnSpc>
              <a:spcBef>
                <a:spcPts val="500"/>
              </a:spcBef>
              <a:spcAft>
                <a:spcPts val="0"/>
              </a:spcAft>
              <a:buClr>
                <a:srgbClr val="888888"/>
              </a:buClr>
              <a:buSzPts val="2133"/>
              <a:buNone/>
              <a:defRPr sz="2133">
                <a:solidFill>
                  <a:srgbClr val="888888"/>
                </a:solidFill>
              </a:defRPr>
            </a:lvl8pPr>
            <a:lvl9pPr marL="4114800" lvl="8" indent="-228600" algn="l">
              <a:lnSpc>
                <a:spcPct val="90000"/>
              </a:lnSpc>
              <a:spcBef>
                <a:spcPts val="500"/>
              </a:spcBef>
              <a:spcAft>
                <a:spcPts val="0"/>
              </a:spcAft>
              <a:buClr>
                <a:srgbClr val="888888"/>
              </a:buClr>
              <a:buSzPts val="2133"/>
              <a:buNone/>
              <a:defRPr sz="2133">
                <a:solidFill>
                  <a:srgbClr val="888888"/>
                </a:solidFill>
              </a:defRPr>
            </a:lvl9pPr>
          </a:lstStyle>
          <a:p>
            <a:endParaRPr/>
          </a:p>
        </p:txBody>
      </p:sp>
      <p:sp>
        <p:nvSpPr>
          <p:cNvPr id="49" name="Google Shape;4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50" name="Google Shape;50;p6"/>
          <p:cNvPicPr preferRelativeResize="0"/>
          <p:nvPr/>
        </p:nvPicPr>
        <p:blipFill rotWithShape="1">
          <a:blip r:embed="rId2">
            <a:alphaModFix/>
          </a:blip>
          <a:srcRect l="23928" t="2520" b="13551"/>
          <a:stretch/>
        </p:blipFill>
        <p:spPr>
          <a:xfrm>
            <a:off x="0" y="0"/>
            <a:ext cx="6128263" cy="2387600"/>
          </a:xfrm>
          <a:prstGeom prst="rect">
            <a:avLst/>
          </a:prstGeom>
          <a:noFill/>
          <a:ln>
            <a:noFill/>
          </a:ln>
        </p:spPr>
      </p:pic>
      <p:pic>
        <p:nvPicPr>
          <p:cNvPr id="51" name="Google Shape;51;p6"/>
          <p:cNvPicPr preferRelativeResize="0"/>
          <p:nvPr/>
        </p:nvPicPr>
        <p:blipFill rotWithShape="1">
          <a:blip r:embed="rId3">
            <a:alphaModFix/>
          </a:blip>
          <a:srcRect/>
          <a:stretch/>
        </p:blipFill>
        <p:spPr>
          <a:xfrm>
            <a:off x="171867" y="6220918"/>
            <a:ext cx="3180070" cy="494677"/>
          </a:xfrm>
          <a:prstGeom prst="rect">
            <a:avLst/>
          </a:prstGeom>
          <a:noFill/>
          <a:ln>
            <a:noFill/>
          </a:ln>
        </p:spPr>
      </p:pic>
    </p:spTree>
    <p:extLst>
      <p:ext uri="{BB962C8B-B14F-4D97-AF65-F5344CB8AC3E}">
        <p14:creationId xmlns:p14="http://schemas.microsoft.com/office/powerpoint/2010/main" val="194506872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469900" y="1705668"/>
            <a:ext cx="10418233" cy="1592403"/>
          </a:xfrm>
          <a:prstGeom prst="rect">
            <a:avLst/>
          </a:prstGeom>
          <a:noFill/>
          <a:ln>
            <a:noFill/>
          </a:ln>
        </p:spPr>
        <p:txBody>
          <a:bodyPr spcFirstLastPara="1" wrap="square" lIns="91425" tIns="45700" rIns="91425" bIns="45700" anchor="b" anchorCtr="0">
            <a:normAutofit/>
          </a:bodyPr>
          <a:lstStyle>
            <a:lvl1pPr lvl="0" algn="l">
              <a:lnSpc>
                <a:spcPct val="95000"/>
              </a:lnSpc>
              <a:spcBef>
                <a:spcPts val="0"/>
              </a:spcBef>
              <a:spcAft>
                <a:spcPts val="0"/>
              </a:spcAft>
              <a:buClr>
                <a:schemeClr val="lt1"/>
              </a:buClr>
              <a:buSzPts val="3850"/>
              <a:buFont typeface="Arial"/>
              <a:buNone/>
              <a:defRPr sz="385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1000"/>
              </a:spcBef>
              <a:spcAft>
                <a:spcPts val="0"/>
              </a:spcAft>
              <a:buClr>
                <a:schemeClr val="lt1"/>
              </a:buClr>
              <a:buSzPts val="3850"/>
              <a:buNone/>
              <a:defRPr sz="3850">
                <a:solidFill>
                  <a:schemeClr val="lt1"/>
                </a:solidFill>
              </a:defRPr>
            </a:lvl1pPr>
            <a:lvl2pPr marL="914400" lvl="1" indent="-228600" algn="l">
              <a:lnSpc>
                <a:spcPct val="90000"/>
              </a:lnSpc>
              <a:spcBef>
                <a:spcPts val="500"/>
              </a:spcBef>
              <a:spcAft>
                <a:spcPts val="0"/>
              </a:spcAft>
              <a:buClr>
                <a:srgbClr val="888888"/>
              </a:buClr>
              <a:buSzPts val="2667"/>
              <a:buNone/>
              <a:defRPr sz="2667">
                <a:solidFill>
                  <a:srgbClr val="888888"/>
                </a:solidFill>
              </a:defRPr>
            </a:lvl2pPr>
            <a:lvl3pPr marL="1371600" lvl="2" indent="-228600" algn="l">
              <a:lnSpc>
                <a:spcPct val="90000"/>
              </a:lnSpc>
              <a:spcBef>
                <a:spcPts val="500"/>
              </a:spcBef>
              <a:spcAft>
                <a:spcPts val="0"/>
              </a:spcAft>
              <a:buClr>
                <a:srgbClr val="888888"/>
              </a:buClr>
              <a:buSzPts val="2400"/>
              <a:buNone/>
              <a:defRPr sz="2400">
                <a:solidFill>
                  <a:srgbClr val="888888"/>
                </a:solidFill>
              </a:defRPr>
            </a:lvl3pPr>
            <a:lvl4pPr marL="1828800" lvl="3" indent="-228600" algn="l">
              <a:lnSpc>
                <a:spcPct val="90000"/>
              </a:lnSpc>
              <a:spcBef>
                <a:spcPts val="500"/>
              </a:spcBef>
              <a:spcAft>
                <a:spcPts val="0"/>
              </a:spcAft>
              <a:buClr>
                <a:srgbClr val="888888"/>
              </a:buClr>
              <a:buSzPts val="2133"/>
              <a:buNone/>
              <a:defRPr sz="2133">
                <a:solidFill>
                  <a:srgbClr val="888888"/>
                </a:solidFill>
              </a:defRPr>
            </a:lvl4pPr>
            <a:lvl5pPr marL="2286000" lvl="4" indent="-228600" algn="l">
              <a:lnSpc>
                <a:spcPct val="90000"/>
              </a:lnSpc>
              <a:spcBef>
                <a:spcPts val="500"/>
              </a:spcBef>
              <a:spcAft>
                <a:spcPts val="0"/>
              </a:spcAft>
              <a:buClr>
                <a:srgbClr val="888888"/>
              </a:buClr>
              <a:buSzPts val="2133"/>
              <a:buNone/>
              <a:defRPr sz="2133">
                <a:solidFill>
                  <a:srgbClr val="888888"/>
                </a:solidFill>
              </a:defRPr>
            </a:lvl5pPr>
            <a:lvl6pPr marL="2743200" lvl="5" indent="-228600" algn="l">
              <a:lnSpc>
                <a:spcPct val="90000"/>
              </a:lnSpc>
              <a:spcBef>
                <a:spcPts val="500"/>
              </a:spcBef>
              <a:spcAft>
                <a:spcPts val="0"/>
              </a:spcAft>
              <a:buClr>
                <a:srgbClr val="888888"/>
              </a:buClr>
              <a:buSzPts val="2133"/>
              <a:buNone/>
              <a:defRPr sz="2133">
                <a:solidFill>
                  <a:srgbClr val="888888"/>
                </a:solidFill>
              </a:defRPr>
            </a:lvl6pPr>
            <a:lvl7pPr marL="3200400" lvl="6" indent="-228600" algn="l">
              <a:lnSpc>
                <a:spcPct val="90000"/>
              </a:lnSpc>
              <a:spcBef>
                <a:spcPts val="500"/>
              </a:spcBef>
              <a:spcAft>
                <a:spcPts val="0"/>
              </a:spcAft>
              <a:buClr>
                <a:srgbClr val="888888"/>
              </a:buClr>
              <a:buSzPts val="2133"/>
              <a:buNone/>
              <a:defRPr sz="2133">
                <a:solidFill>
                  <a:srgbClr val="888888"/>
                </a:solidFill>
              </a:defRPr>
            </a:lvl7pPr>
            <a:lvl8pPr marL="3657600" lvl="7" indent="-228600" algn="l">
              <a:lnSpc>
                <a:spcPct val="90000"/>
              </a:lnSpc>
              <a:spcBef>
                <a:spcPts val="500"/>
              </a:spcBef>
              <a:spcAft>
                <a:spcPts val="0"/>
              </a:spcAft>
              <a:buClr>
                <a:srgbClr val="888888"/>
              </a:buClr>
              <a:buSzPts val="2133"/>
              <a:buNone/>
              <a:defRPr sz="2133">
                <a:solidFill>
                  <a:srgbClr val="888888"/>
                </a:solidFill>
              </a:defRPr>
            </a:lvl8pPr>
            <a:lvl9pPr marL="4114800" lvl="8" indent="-228600" algn="l">
              <a:lnSpc>
                <a:spcPct val="90000"/>
              </a:lnSpc>
              <a:spcBef>
                <a:spcPts val="500"/>
              </a:spcBef>
              <a:spcAft>
                <a:spcPts val="0"/>
              </a:spcAft>
              <a:buClr>
                <a:srgbClr val="888888"/>
              </a:buClr>
              <a:buSzPts val="2133"/>
              <a:buNone/>
              <a:defRPr sz="2133">
                <a:solidFill>
                  <a:srgbClr val="888888"/>
                </a:solidFill>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56" name="Google Shape;56;p7"/>
          <p:cNvPicPr preferRelativeResize="0"/>
          <p:nvPr/>
        </p:nvPicPr>
        <p:blipFill rotWithShape="1">
          <a:blip r:embed="rId2">
            <a:alphaModFix/>
          </a:blip>
          <a:srcRect l="23928" t="2520" b="13551"/>
          <a:stretch/>
        </p:blipFill>
        <p:spPr>
          <a:xfrm>
            <a:off x="0" y="0"/>
            <a:ext cx="6128263" cy="2387600"/>
          </a:xfrm>
          <a:prstGeom prst="rect">
            <a:avLst/>
          </a:prstGeom>
          <a:noFill/>
          <a:ln>
            <a:noFill/>
          </a:ln>
        </p:spPr>
      </p:pic>
      <p:pic>
        <p:nvPicPr>
          <p:cNvPr id="57" name="Google Shape;57;p7"/>
          <p:cNvPicPr preferRelativeResize="0"/>
          <p:nvPr/>
        </p:nvPicPr>
        <p:blipFill rotWithShape="1">
          <a:blip r:embed="rId3">
            <a:alphaModFix/>
          </a:blip>
          <a:srcRect/>
          <a:stretch/>
        </p:blipFill>
        <p:spPr>
          <a:xfrm>
            <a:off x="171867" y="6220918"/>
            <a:ext cx="3180070" cy="494677"/>
          </a:xfrm>
          <a:prstGeom prst="rect">
            <a:avLst/>
          </a:prstGeom>
          <a:noFill/>
          <a:ln>
            <a:noFill/>
          </a:ln>
        </p:spPr>
      </p:pic>
    </p:spTree>
    <p:extLst>
      <p:ext uri="{BB962C8B-B14F-4D97-AF65-F5344CB8AC3E}">
        <p14:creationId xmlns:p14="http://schemas.microsoft.com/office/powerpoint/2010/main" val="146254648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lt1"/>
        </a:solid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469900" y="1705668"/>
            <a:ext cx="10418233" cy="1592403"/>
          </a:xfrm>
          <a:prstGeom prst="rect">
            <a:avLst/>
          </a:prstGeom>
          <a:noFill/>
          <a:ln>
            <a:noFill/>
          </a:ln>
        </p:spPr>
        <p:txBody>
          <a:bodyPr spcFirstLastPara="1" wrap="square" lIns="91425" tIns="45700" rIns="91425" bIns="45700" anchor="b" anchorCtr="0">
            <a:normAutofit/>
          </a:bodyPr>
          <a:lstStyle>
            <a:lvl1pPr lvl="0" algn="l">
              <a:lnSpc>
                <a:spcPct val="95000"/>
              </a:lnSpc>
              <a:spcBef>
                <a:spcPts val="0"/>
              </a:spcBef>
              <a:spcAft>
                <a:spcPts val="0"/>
              </a:spcAft>
              <a:buClr>
                <a:schemeClr val="lt1"/>
              </a:buClr>
              <a:buSzPts val="3850"/>
              <a:buFont typeface="Arial"/>
              <a:buNone/>
              <a:defRPr sz="385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1000"/>
              </a:spcBef>
              <a:spcAft>
                <a:spcPts val="0"/>
              </a:spcAft>
              <a:buClr>
                <a:schemeClr val="lt1"/>
              </a:buClr>
              <a:buSzPts val="3850"/>
              <a:buNone/>
              <a:defRPr sz="3850">
                <a:solidFill>
                  <a:schemeClr val="lt1"/>
                </a:solidFill>
              </a:defRPr>
            </a:lvl1pPr>
            <a:lvl2pPr marL="914400" lvl="1" indent="-228600" algn="l">
              <a:lnSpc>
                <a:spcPct val="90000"/>
              </a:lnSpc>
              <a:spcBef>
                <a:spcPts val="500"/>
              </a:spcBef>
              <a:spcAft>
                <a:spcPts val="0"/>
              </a:spcAft>
              <a:buClr>
                <a:srgbClr val="888888"/>
              </a:buClr>
              <a:buSzPts val="2667"/>
              <a:buNone/>
              <a:defRPr sz="2667">
                <a:solidFill>
                  <a:srgbClr val="888888"/>
                </a:solidFill>
              </a:defRPr>
            </a:lvl2pPr>
            <a:lvl3pPr marL="1371600" lvl="2" indent="-228600" algn="l">
              <a:lnSpc>
                <a:spcPct val="90000"/>
              </a:lnSpc>
              <a:spcBef>
                <a:spcPts val="500"/>
              </a:spcBef>
              <a:spcAft>
                <a:spcPts val="0"/>
              </a:spcAft>
              <a:buClr>
                <a:srgbClr val="888888"/>
              </a:buClr>
              <a:buSzPts val="2400"/>
              <a:buNone/>
              <a:defRPr sz="2400">
                <a:solidFill>
                  <a:srgbClr val="888888"/>
                </a:solidFill>
              </a:defRPr>
            </a:lvl3pPr>
            <a:lvl4pPr marL="1828800" lvl="3" indent="-228600" algn="l">
              <a:lnSpc>
                <a:spcPct val="90000"/>
              </a:lnSpc>
              <a:spcBef>
                <a:spcPts val="500"/>
              </a:spcBef>
              <a:spcAft>
                <a:spcPts val="0"/>
              </a:spcAft>
              <a:buClr>
                <a:srgbClr val="888888"/>
              </a:buClr>
              <a:buSzPts val="2133"/>
              <a:buNone/>
              <a:defRPr sz="2133">
                <a:solidFill>
                  <a:srgbClr val="888888"/>
                </a:solidFill>
              </a:defRPr>
            </a:lvl4pPr>
            <a:lvl5pPr marL="2286000" lvl="4" indent="-228600" algn="l">
              <a:lnSpc>
                <a:spcPct val="90000"/>
              </a:lnSpc>
              <a:spcBef>
                <a:spcPts val="500"/>
              </a:spcBef>
              <a:spcAft>
                <a:spcPts val="0"/>
              </a:spcAft>
              <a:buClr>
                <a:srgbClr val="888888"/>
              </a:buClr>
              <a:buSzPts val="2133"/>
              <a:buNone/>
              <a:defRPr sz="2133">
                <a:solidFill>
                  <a:srgbClr val="888888"/>
                </a:solidFill>
              </a:defRPr>
            </a:lvl5pPr>
            <a:lvl6pPr marL="2743200" lvl="5" indent="-228600" algn="l">
              <a:lnSpc>
                <a:spcPct val="90000"/>
              </a:lnSpc>
              <a:spcBef>
                <a:spcPts val="500"/>
              </a:spcBef>
              <a:spcAft>
                <a:spcPts val="0"/>
              </a:spcAft>
              <a:buClr>
                <a:srgbClr val="888888"/>
              </a:buClr>
              <a:buSzPts val="2133"/>
              <a:buNone/>
              <a:defRPr sz="2133">
                <a:solidFill>
                  <a:srgbClr val="888888"/>
                </a:solidFill>
              </a:defRPr>
            </a:lvl6pPr>
            <a:lvl7pPr marL="3200400" lvl="6" indent="-228600" algn="l">
              <a:lnSpc>
                <a:spcPct val="90000"/>
              </a:lnSpc>
              <a:spcBef>
                <a:spcPts val="500"/>
              </a:spcBef>
              <a:spcAft>
                <a:spcPts val="0"/>
              </a:spcAft>
              <a:buClr>
                <a:srgbClr val="888888"/>
              </a:buClr>
              <a:buSzPts val="2133"/>
              <a:buNone/>
              <a:defRPr sz="2133">
                <a:solidFill>
                  <a:srgbClr val="888888"/>
                </a:solidFill>
              </a:defRPr>
            </a:lvl7pPr>
            <a:lvl8pPr marL="3657600" lvl="7" indent="-228600" algn="l">
              <a:lnSpc>
                <a:spcPct val="90000"/>
              </a:lnSpc>
              <a:spcBef>
                <a:spcPts val="500"/>
              </a:spcBef>
              <a:spcAft>
                <a:spcPts val="0"/>
              </a:spcAft>
              <a:buClr>
                <a:srgbClr val="888888"/>
              </a:buClr>
              <a:buSzPts val="2133"/>
              <a:buNone/>
              <a:defRPr sz="2133">
                <a:solidFill>
                  <a:srgbClr val="888888"/>
                </a:solidFill>
              </a:defRPr>
            </a:lvl8pPr>
            <a:lvl9pPr marL="4114800" lvl="8" indent="-228600" algn="l">
              <a:lnSpc>
                <a:spcPct val="90000"/>
              </a:lnSpc>
              <a:spcBef>
                <a:spcPts val="500"/>
              </a:spcBef>
              <a:spcAft>
                <a:spcPts val="0"/>
              </a:spcAft>
              <a:buClr>
                <a:srgbClr val="888888"/>
              </a:buClr>
              <a:buSzPts val="2133"/>
              <a:buNone/>
              <a:defRPr sz="2133">
                <a:solidFill>
                  <a:srgbClr val="888888"/>
                </a:solidFill>
              </a:defRPr>
            </a:lvl9pPr>
          </a:lstStyle>
          <a:p>
            <a:endParaRPr/>
          </a:p>
        </p:txBody>
      </p:sp>
      <p:sp>
        <p:nvSpPr>
          <p:cNvPr id="61" name="Google Shape;6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a:ea typeface="Arial"/>
                <a:cs typeface="Arial"/>
                <a:sym typeface="Arial"/>
              </a:defRPr>
            </a:lvl1pPr>
            <a:lvl2pPr marL="0" lvl="1" indent="0" algn="r">
              <a:spcBef>
                <a:spcPts val="0"/>
              </a:spcBef>
              <a:buNone/>
              <a:defRPr sz="1200" b="0" i="0" u="none" strike="noStrike" cap="none">
                <a:solidFill>
                  <a:srgbClr val="888888"/>
                </a:solidFill>
                <a:latin typeface="Arial"/>
                <a:ea typeface="Arial"/>
                <a:cs typeface="Arial"/>
                <a:sym typeface="Arial"/>
              </a:defRPr>
            </a:lvl2pPr>
            <a:lvl3pPr marL="0" lvl="2" indent="0" algn="r">
              <a:spcBef>
                <a:spcPts val="0"/>
              </a:spcBef>
              <a:buNone/>
              <a:defRPr sz="1200" b="0" i="0" u="none" strike="noStrike" cap="none">
                <a:solidFill>
                  <a:srgbClr val="888888"/>
                </a:solidFill>
                <a:latin typeface="Arial"/>
                <a:ea typeface="Arial"/>
                <a:cs typeface="Arial"/>
                <a:sym typeface="Arial"/>
              </a:defRPr>
            </a:lvl3pPr>
            <a:lvl4pPr marL="0" lvl="3" indent="0" algn="r">
              <a:spcBef>
                <a:spcPts val="0"/>
              </a:spcBef>
              <a:buNone/>
              <a:defRPr sz="1200" b="0" i="0" u="none" strike="noStrike" cap="none">
                <a:solidFill>
                  <a:srgbClr val="888888"/>
                </a:solidFill>
                <a:latin typeface="Arial"/>
                <a:ea typeface="Arial"/>
                <a:cs typeface="Arial"/>
                <a:sym typeface="Arial"/>
              </a:defRPr>
            </a:lvl4pPr>
            <a:lvl5pPr marL="0" lvl="4" indent="0" algn="r">
              <a:spcBef>
                <a:spcPts val="0"/>
              </a:spcBef>
              <a:buNone/>
              <a:defRPr sz="1200" b="0" i="0" u="none" strike="noStrike" cap="none">
                <a:solidFill>
                  <a:srgbClr val="888888"/>
                </a:solidFill>
                <a:latin typeface="Arial"/>
                <a:ea typeface="Arial"/>
                <a:cs typeface="Arial"/>
                <a:sym typeface="Arial"/>
              </a:defRPr>
            </a:lvl5pPr>
            <a:lvl6pPr marL="0" lvl="5" indent="0" algn="r">
              <a:spcBef>
                <a:spcPts val="0"/>
              </a:spcBef>
              <a:buNone/>
              <a:defRPr sz="1200" b="0" i="0" u="none" strike="noStrike" cap="none">
                <a:solidFill>
                  <a:srgbClr val="888888"/>
                </a:solidFill>
                <a:latin typeface="Arial"/>
                <a:ea typeface="Arial"/>
                <a:cs typeface="Arial"/>
                <a:sym typeface="Arial"/>
              </a:defRPr>
            </a:lvl6pPr>
            <a:lvl7pPr marL="0" lvl="6" indent="0" algn="r">
              <a:spcBef>
                <a:spcPts val="0"/>
              </a:spcBef>
              <a:buNone/>
              <a:defRPr sz="1200" b="0" i="0" u="none" strike="noStrike" cap="none">
                <a:solidFill>
                  <a:srgbClr val="888888"/>
                </a:solidFill>
                <a:latin typeface="Arial"/>
                <a:ea typeface="Arial"/>
                <a:cs typeface="Arial"/>
                <a:sym typeface="Arial"/>
              </a:defRPr>
            </a:lvl7pPr>
            <a:lvl8pPr marL="0" lvl="7" indent="0" algn="r">
              <a:spcBef>
                <a:spcPts val="0"/>
              </a:spcBef>
              <a:buNone/>
              <a:defRPr sz="1200" b="0" i="0" u="none" strike="noStrike" cap="none">
                <a:solidFill>
                  <a:srgbClr val="888888"/>
                </a:solidFill>
                <a:latin typeface="Arial"/>
                <a:ea typeface="Arial"/>
                <a:cs typeface="Arial"/>
                <a:sym typeface="Arial"/>
              </a:defRPr>
            </a:lvl8pPr>
            <a:lvl9pPr marL="0" lvl="8" indent="0" algn="r">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131901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ubhead &amp; Breadcrumb">
  <p:cSld name="1_Title, Subhead &amp; Breadcrumb">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914400" y="694944"/>
            <a:ext cx="10363200" cy="594360"/>
          </a:xfrm>
          <a:prstGeom prst="rect">
            <a:avLst/>
          </a:prstGeom>
          <a:noFill/>
          <a:ln>
            <a:noFill/>
          </a:ln>
        </p:spPr>
        <p:txBody>
          <a:bodyPr spcFirstLastPara="1" wrap="square" lIns="0" tIns="45700" rIns="0" bIns="0" anchor="b" anchorCtr="0">
            <a:noAutofit/>
          </a:bodyPr>
          <a:lstStyle>
            <a:lvl1pPr lvl="0" algn="l">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body" idx="1"/>
          </p:nvPr>
        </p:nvSpPr>
        <p:spPr>
          <a:xfrm>
            <a:off x="914721" y="1353312"/>
            <a:ext cx="10362880" cy="4754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200"/>
              <a:buNone/>
              <a:defRPr sz="1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1330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1172-705C-BECF-6F3B-36F2041A2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E4D03-D300-ABBF-4569-C3D9EAFECD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00528-E4D9-42B8-CD93-058FCA064DC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F82EF17-3C7D-4EDD-E7AB-852ED5929C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86AAF6-DD09-F913-1FA7-19360411E7E0}"/>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3373737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69900" y="1705668"/>
            <a:ext cx="10418233" cy="1592403"/>
          </a:xfrm>
          <a:prstGeom prst="rect">
            <a:avLst/>
          </a:prstGeom>
          <a:noFill/>
          <a:ln>
            <a:noFill/>
          </a:ln>
        </p:spPr>
        <p:txBody>
          <a:bodyPr spcFirstLastPara="1" wrap="square" lIns="91425" tIns="45700" rIns="91425" bIns="45700" anchor="b" anchorCtr="0">
            <a:normAutofit/>
          </a:bodyPr>
          <a:lstStyle>
            <a:lvl1pPr lvl="0" algn="l">
              <a:lnSpc>
                <a:spcPct val="95000"/>
              </a:lnSpc>
              <a:spcBef>
                <a:spcPts val="0"/>
              </a:spcBef>
              <a:spcAft>
                <a:spcPts val="0"/>
              </a:spcAft>
              <a:buClr>
                <a:schemeClr val="lt1"/>
              </a:buClr>
              <a:buSzPts val="3850"/>
              <a:buFont typeface="Arial"/>
              <a:buNone/>
              <a:defRPr sz="385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1000"/>
              </a:spcBef>
              <a:spcAft>
                <a:spcPts val="0"/>
              </a:spcAft>
              <a:buClr>
                <a:schemeClr val="lt1"/>
              </a:buClr>
              <a:buSzPts val="3850"/>
              <a:buNone/>
              <a:defRPr sz="3850">
                <a:solidFill>
                  <a:schemeClr val="lt1"/>
                </a:solidFill>
              </a:defRPr>
            </a:lvl1pPr>
            <a:lvl2pPr marL="914400" lvl="1" indent="-228600" algn="l">
              <a:lnSpc>
                <a:spcPct val="90000"/>
              </a:lnSpc>
              <a:spcBef>
                <a:spcPts val="500"/>
              </a:spcBef>
              <a:spcAft>
                <a:spcPts val="0"/>
              </a:spcAft>
              <a:buClr>
                <a:srgbClr val="888888"/>
              </a:buClr>
              <a:buSzPts val="2667"/>
              <a:buNone/>
              <a:defRPr sz="2667">
                <a:solidFill>
                  <a:srgbClr val="888888"/>
                </a:solidFill>
              </a:defRPr>
            </a:lvl2pPr>
            <a:lvl3pPr marL="1371600" lvl="2" indent="-228600" algn="l">
              <a:lnSpc>
                <a:spcPct val="90000"/>
              </a:lnSpc>
              <a:spcBef>
                <a:spcPts val="500"/>
              </a:spcBef>
              <a:spcAft>
                <a:spcPts val="0"/>
              </a:spcAft>
              <a:buClr>
                <a:srgbClr val="888888"/>
              </a:buClr>
              <a:buSzPts val="2400"/>
              <a:buNone/>
              <a:defRPr sz="2400">
                <a:solidFill>
                  <a:srgbClr val="888888"/>
                </a:solidFill>
              </a:defRPr>
            </a:lvl3pPr>
            <a:lvl4pPr marL="1828800" lvl="3" indent="-228600" algn="l">
              <a:lnSpc>
                <a:spcPct val="90000"/>
              </a:lnSpc>
              <a:spcBef>
                <a:spcPts val="500"/>
              </a:spcBef>
              <a:spcAft>
                <a:spcPts val="0"/>
              </a:spcAft>
              <a:buClr>
                <a:srgbClr val="888888"/>
              </a:buClr>
              <a:buSzPts val="2133"/>
              <a:buNone/>
              <a:defRPr sz="2133">
                <a:solidFill>
                  <a:srgbClr val="888888"/>
                </a:solidFill>
              </a:defRPr>
            </a:lvl4pPr>
            <a:lvl5pPr marL="2286000" lvl="4" indent="-228600" algn="l">
              <a:lnSpc>
                <a:spcPct val="90000"/>
              </a:lnSpc>
              <a:spcBef>
                <a:spcPts val="500"/>
              </a:spcBef>
              <a:spcAft>
                <a:spcPts val="0"/>
              </a:spcAft>
              <a:buClr>
                <a:srgbClr val="888888"/>
              </a:buClr>
              <a:buSzPts val="2133"/>
              <a:buNone/>
              <a:defRPr sz="2133">
                <a:solidFill>
                  <a:srgbClr val="888888"/>
                </a:solidFill>
              </a:defRPr>
            </a:lvl5pPr>
            <a:lvl6pPr marL="2743200" lvl="5" indent="-228600" algn="l">
              <a:lnSpc>
                <a:spcPct val="90000"/>
              </a:lnSpc>
              <a:spcBef>
                <a:spcPts val="500"/>
              </a:spcBef>
              <a:spcAft>
                <a:spcPts val="0"/>
              </a:spcAft>
              <a:buClr>
                <a:srgbClr val="888888"/>
              </a:buClr>
              <a:buSzPts val="2133"/>
              <a:buNone/>
              <a:defRPr sz="2133">
                <a:solidFill>
                  <a:srgbClr val="888888"/>
                </a:solidFill>
              </a:defRPr>
            </a:lvl6pPr>
            <a:lvl7pPr marL="3200400" lvl="6" indent="-228600" algn="l">
              <a:lnSpc>
                <a:spcPct val="90000"/>
              </a:lnSpc>
              <a:spcBef>
                <a:spcPts val="500"/>
              </a:spcBef>
              <a:spcAft>
                <a:spcPts val="0"/>
              </a:spcAft>
              <a:buClr>
                <a:srgbClr val="888888"/>
              </a:buClr>
              <a:buSzPts val="2133"/>
              <a:buNone/>
              <a:defRPr sz="2133">
                <a:solidFill>
                  <a:srgbClr val="888888"/>
                </a:solidFill>
              </a:defRPr>
            </a:lvl7pPr>
            <a:lvl8pPr marL="3657600" lvl="7" indent="-228600" algn="l">
              <a:lnSpc>
                <a:spcPct val="90000"/>
              </a:lnSpc>
              <a:spcBef>
                <a:spcPts val="500"/>
              </a:spcBef>
              <a:spcAft>
                <a:spcPts val="0"/>
              </a:spcAft>
              <a:buClr>
                <a:srgbClr val="888888"/>
              </a:buClr>
              <a:buSzPts val="2133"/>
              <a:buNone/>
              <a:defRPr sz="2133">
                <a:solidFill>
                  <a:srgbClr val="888888"/>
                </a:solidFill>
              </a:defRPr>
            </a:lvl8pPr>
            <a:lvl9pPr marL="4114800" lvl="8" indent="-228600" algn="l">
              <a:lnSpc>
                <a:spcPct val="90000"/>
              </a:lnSpc>
              <a:spcBef>
                <a:spcPts val="500"/>
              </a:spcBef>
              <a:spcAft>
                <a:spcPts val="0"/>
              </a:spcAft>
              <a:buClr>
                <a:srgbClr val="888888"/>
              </a:buClr>
              <a:buSzPts val="2133"/>
              <a:buNone/>
              <a:defRPr sz="2133">
                <a:solidFill>
                  <a:srgbClr val="888888"/>
                </a:solidFill>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a:ea typeface="Arial"/>
                <a:cs typeface="Arial"/>
                <a:sym typeface="Arial"/>
              </a:defRPr>
            </a:lvl1pPr>
            <a:lvl2pPr marL="0" lvl="1" indent="0" algn="r">
              <a:spcBef>
                <a:spcPts val="0"/>
              </a:spcBef>
              <a:buNone/>
              <a:defRPr sz="1200" b="0" i="0" u="none" strike="noStrike" cap="none">
                <a:solidFill>
                  <a:srgbClr val="888888"/>
                </a:solidFill>
                <a:latin typeface="Arial"/>
                <a:ea typeface="Arial"/>
                <a:cs typeface="Arial"/>
                <a:sym typeface="Arial"/>
              </a:defRPr>
            </a:lvl2pPr>
            <a:lvl3pPr marL="0" lvl="2" indent="0" algn="r">
              <a:spcBef>
                <a:spcPts val="0"/>
              </a:spcBef>
              <a:buNone/>
              <a:defRPr sz="1200" b="0" i="0" u="none" strike="noStrike" cap="none">
                <a:solidFill>
                  <a:srgbClr val="888888"/>
                </a:solidFill>
                <a:latin typeface="Arial"/>
                <a:ea typeface="Arial"/>
                <a:cs typeface="Arial"/>
                <a:sym typeface="Arial"/>
              </a:defRPr>
            </a:lvl3pPr>
            <a:lvl4pPr marL="0" lvl="3" indent="0" algn="r">
              <a:spcBef>
                <a:spcPts val="0"/>
              </a:spcBef>
              <a:buNone/>
              <a:defRPr sz="1200" b="0" i="0" u="none" strike="noStrike" cap="none">
                <a:solidFill>
                  <a:srgbClr val="888888"/>
                </a:solidFill>
                <a:latin typeface="Arial"/>
                <a:ea typeface="Arial"/>
                <a:cs typeface="Arial"/>
                <a:sym typeface="Arial"/>
              </a:defRPr>
            </a:lvl4pPr>
            <a:lvl5pPr marL="0" lvl="4" indent="0" algn="r">
              <a:spcBef>
                <a:spcPts val="0"/>
              </a:spcBef>
              <a:buNone/>
              <a:defRPr sz="1200" b="0" i="0" u="none" strike="noStrike" cap="none">
                <a:solidFill>
                  <a:srgbClr val="888888"/>
                </a:solidFill>
                <a:latin typeface="Arial"/>
                <a:ea typeface="Arial"/>
                <a:cs typeface="Arial"/>
                <a:sym typeface="Arial"/>
              </a:defRPr>
            </a:lvl5pPr>
            <a:lvl6pPr marL="0" lvl="5" indent="0" algn="r">
              <a:spcBef>
                <a:spcPts val="0"/>
              </a:spcBef>
              <a:buNone/>
              <a:defRPr sz="1200" b="0" i="0" u="none" strike="noStrike" cap="none">
                <a:solidFill>
                  <a:srgbClr val="888888"/>
                </a:solidFill>
                <a:latin typeface="Arial"/>
                <a:ea typeface="Arial"/>
                <a:cs typeface="Arial"/>
                <a:sym typeface="Arial"/>
              </a:defRPr>
            </a:lvl6pPr>
            <a:lvl7pPr marL="0" lvl="6" indent="0" algn="r">
              <a:spcBef>
                <a:spcPts val="0"/>
              </a:spcBef>
              <a:buNone/>
              <a:defRPr sz="1200" b="0" i="0" u="none" strike="noStrike" cap="none">
                <a:solidFill>
                  <a:srgbClr val="888888"/>
                </a:solidFill>
                <a:latin typeface="Arial"/>
                <a:ea typeface="Arial"/>
                <a:cs typeface="Arial"/>
                <a:sym typeface="Arial"/>
              </a:defRPr>
            </a:lvl7pPr>
            <a:lvl8pPr marL="0" lvl="7" indent="0" algn="r">
              <a:spcBef>
                <a:spcPts val="0"/>
              </a:spcBef>
              <a:buNone/>
              <a:defRPr sz="1200" b="0" i="0" u="none" strike="noStrike" cap="none">
                <a:solidFill>
                  <a:srgbClr val="888888"/>
                </a:solidFill>
                <a:latin typeface="Arial"/>
                <a:ea typeface="Arial"/>
                <a:cs typeface="Arial"/>
                <a:sym typeface="Arial"/>
              </a:defRPr>
            </a:lvl8pPr>
            <a:lvl9pPr marL="0" lvl="8" indent="0" algn="r">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3594118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amp; 1 column text">
  <p:cSld name="5_Title &amp; 1 column 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469900" y="402587"/>
            <a:ext cx="11188700" cy="698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a:ea typeface="Arial"/>
                <a:cs typeface="Arial"/>
                <a:sym typeface="Arial"/>
              </a:defRPr>
            </a:lvl1pPr>
            <a:lvl2pPr marL="0" lvl="1" indent="0" algn="r">
              <a:spcBef>
                <a:spcPts val="0"/>
              </a:spcBef>
              <a:buNone/>
              <a:defRPr sz="1200" b="0" i="0" u="none" strike="noStrike" cap="none">
                <a:solidFill>
                  <a:srgbClr val="888888"/>
                </a:solidFill>
                <a:latin typeface="Arial"/>
                <a:ea typeface="Arial"/>
                <a:cs typeface="Arial"/>
                <a:sym typeface="Arial"/>
              </a:defRPr>
            </a:lvl2pPr>
            <a:lvl3pPr marL="0" lvl="2" indent="0" algn="r">
              <a:spcBef>
                <a:spcPts val="0"/>
              </a:spcBef>
              <a:buNone/>
              <a:defRPr sz="1200" b="0" i="0" u="none" strike="noStrike" cap="none">
                <a:solidFill>
                  <a:srgbClr val="888888"/>
                </a:solidFill>
                <a:latin typeface="Arial"/>
                <a:ea typeface="Arial"/>
                <a:cs typeface="Arial"/>
                <a:sym typeface="Arial"/>
              </a:defRPr>
            </a:lvl3pPr>
            <a:lvl4pPr marL="0" lvl="3" indent="0" algn="r">
              <a:spcBef>
                <a:spcPts val="0"/>
              </a:spcBef>
              <a:buNone/>
              <a:defRPr sz="1200" b="0" i="0" u="none" strike="noStrike" cap="none">
                <a:solidFill>
                  <a:srgbClr val="888888"/>
                </a:solidFill>
                <a:latin typeface="Arial"/>
                <a:ea typeface="Arial"/>
                <a:cs typeface="Arial"/>
                <a:sym typeface="Arial"/>
              </a:defRPr>
            </a:lvl4pPr>
            <a:lvl5pPr marL="0" lvl="4" indent="0" algn="r">
              <a:spcBef>
                <a:spcPts val="0"/>
              </a:spcBef>
              <a:buNone/>
              <a:defRPr sz="1200" b="0" i="0" u="none" strike="noStrike" cap="none">
                <a:solidFill>
                  <a:srgbClr val="888888"/>
                </a:solidFill>
                <a:latin typeface="Arial"/>
                <a:ea typeface="Arial"/>
                <a:cs typeface="Arial"/>
                <a:sym typeface="Arial"/>
              </a:defRPr>
            </a:lvl5pPr>
            <a:lvl6pPr marL="0" lvl="5" indent="0" algn="r">
              <a:spcBef>
                <a:spcPts val="0"/>
              </a:spcBef>
              <a:buNone/>
              <a:defRPr sz="1200" b="0" i="0" u="none" strike="noStrike" cap="none">
                <a:solidFill>
                  <a:srgbClr val="888888"/>
                </a:solidFill>
                <a:latin typeface="Arial"/>
                <a:ea typeface="Arial"/>
                <a:cs typeface="Arial"/>
                <a:sym typeface="Arial"/>
              </a:defRPr>
            </a:lvl6pPr>
            <a:lvl7pPr marL="0" lvl="6" indent="0" algn="r">
              <a:spcBef>
                <a:spcPts val="0"/>
              </a:spcBef>
              <a:buNone/>
              <a:defRPr sz="1200" b="0" i="0" u="none" strike="noStrike" cap="none">
                <a:solidFill>
                  <a:srgbClr val="888888"/>
                </a:solidFill>
                <a:latin typeface="Arial"/>
                <a:ea typeface="Arial"/>
                <a:cs typeface="Arial"/>
                <a:sym typeface="Arial"/>
              </a:defRPr>
            </a:lvl7pPr>
            <a:lvl8pPr marL="0" lvl="7" indent="0" algn="r">
              <a:spcBef>
                <a:spcPts val="0"/>
              </a:spcBef>
              <a:buNone/>
              <a:defRPr sz="1200" b="0" i="0" u="none" strike="noStrike" cap="none">
                <a:solidFill>
                  <a:srgbClr val="888888"/>
                </a:solidFill>
                <a:latin typeface="Arial"/>
                <a:ea typeface="Arial"/>
                <a:cs typeface="Arial"/>
                <a:sym typeface="Arial"/>
              </a:defRPr>
            </a:lvl8pPr>
            <a:lvl9pPr marL="0" lvl="8" indent="0" algn="r">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44321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Left, Subhead &amp; Breadcrumb">
  <p:cSld name="1_Title Left, Subhead &amp; Breadcrumb">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528275" y="789682"/>
            <a:ext cx="3352800" cy="1993390"/>
          </a:xfrm>
          <a:prstGeom prst="rect">
            <a:avLst/>
          </a:prstGeom>
          <a:noFill/>
          <a:ln>
            <a:noFill/>
          </a:ln>
        </p:spPr>
        <p:txBody>
          <a:bodyPr spcFirstLastPara="1" wrap="square" lIns="0" tIns="45700" rIns="0" bIns="0" anchor="t" anchorCtr="0">
            <a:noAutofit/>
          </a:bodyPr>
          <a:lstStyle>
            <a:lvl1pPr lvl="0" algn="l">
              <a:lnSpc>
                <a:spcPct val="90000"/>
              </a:lnSpc>
              <a:spcBef>
                <a:spcPts val="0"/>
              </a:spcBef>
              <a:spcAft>
                <a:spcPts val="0"/>
              </a:spcAft>
              <a:buClr>
                <a:schemeClr val="dk1"/>
              </a:buClr>
              <a:buSzPts val="3200"/>
              <a:buFont typeface="Open Sans Light"/>
              <a:buNone/>
              <a:defRPr sz="3200" b="0" i="0">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528846" y="466344"/>
            <a:ext cx="3355848" cy="203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E3BA79"/>
              </a:buClr>
              <a:buSzPts val="900"/>
              <a:buNone/>
              <a:defRPr sz="900" b="1" cap="none">
                <a:solidFill>
                  <a:srgbClr val="E3BA7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body" idx="2"/>
          </p:nvPr>
        </p:nvSpPr>
        <p:spPr>
          <a:xfrm>
            <a:off x="528275" y="2743200"/>
            <a:ext cx="3355975" cy="1169988"/>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200"/>
              <a:buNone/>
              <a:defRPr sz="1200" b="0" i="0">
                <a:latin typeface="Open Sans Light"/>
                <a:ea typeface="Open Sans Light"/>
                <a:cs typeface="Open Sans Light"/>
                <a:sym typeface="Open Sans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05304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xfrm>
            <a:off x="469900" y="1665291"/>
            <a:ext cx="9348787" cy="463391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3"/>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575757"/>
              </a:buClr>
              <a:buSzPts val="2000"/>
              <a:buNone/>
              <a:defRPr sz="2000" b="0">
                <a:solidFill>
                  <a:srgbClr val="575757"/>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6174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84"/>
        <p:cNvGrpSpPr/>
        <p:nvPr/>
      </p:nvGrpSpPr>
      <p:grpSpPr>
        <a:xfrm>
          <a:off x="0" y="0"/>
          <a:ext cx="0" cy="0"/>
          <a:chOff x="0" y="0"/>
          <a:chExt cx="0" cy="0"/>
        </a:xfrm>
      </p:grpSpPr>
      <p:sp>
        <p:nvSpPr>
          <p:cNvPr id="85" name="Google Shape;85;p14"/>
          <p:cNvSpPr txBox="1">
            <a:spLocks noGrp="1"/>
          </p:cNvSpPr>
          <p:nvPr>
            <p:ph type="body" idx="1"/>
          </p:nvPr>
        </p:nvSpPr>
        <p:spPr>
          <a:xfrm>
            <a:off x="469900" y="2556000"/>
            <a:ext cx="2592000" cy="3394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0">
                <a:solidFill>
                  <a:schemeClr val="dk1"/>
                </a:solidFill>
              </a:defRPr>
            </a:lvl1pPr>
            <a:lvl2pPr marL="91440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86" name="Google Shape;86;p14"/>
          <p:cNvSpPr txBox="1">
            <a:spLocks noGrp="1"/>
          </p:cNvSpPr>
          <p:nvPr>
            <p:ph type="body" idx="2"/>
          </p:nvPr>
        </p:nvSpPr>
        <p:spPr>
          <a:xfrm>
            <a:off x="9130100" y="2556000"/>
            <a:ext cx="2592000" cy="3394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0">
                <a:solidFill>
                  <a:schemeClr val="dk1"/>
                </a:solidFill>
              </a:defRPr>
            </a:lvl1pPr>
            <a:lvl2pPr marL="91440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87" name="Google Shape;87;p14"/>
          <p:cNvSpPr txBox="1">
            <a:spLocks noGrp="1"/>
          </p:cNvSpPr>
          <p:nvPr>
            <p:ph type="body" idx="3"/>
          </p:nvPr>
        </p:nvSpPr>
        <p:spPr>
          <a:xfrm>
            <a:off x="3356633" y="2556000"/>
            <a:ext cx="2592000" cy="3394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0">
                <a:solidFill>
                  <a:schemeClr val="dk1"/>
                </a:solidFill>
              </a:defRPr>
            </a:lvl1pPr>
            <a:lvl2pPr marL="91440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88" name="Google Shape;88;p14"/>
          <p:cNvSpPr txBox="1">
            <a:spLocks noGrp="1"/>
          </p:cNvSpPr>
          <p:nvPr>
            <p:ph type="body" idx="4"/>
          </p:nvPr>
        </p:nvSpPr>
        <p:spPr>
          <a:xfrm>
            <a:off x="6243366" y="2556000"/>
            <a:ext cx="2592000" cy="3394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0">
                <a:solidFill>
                  <a:schemeClr val="dk1"/>
                </a:solidFill>
              </a:defRPr>
            </a:lvl1pPr>
            <a:lvl2pPr marL="91440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1333"/>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1333"/>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1333"/>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1333"/>
              </a:spcBef>
              <a:spcAft>
                <a:spcPts val="0"/>
              </a:spcAft>
              <a:buClr>
                <a:schemeClr val="dk1"/>
              </a:buClr>
              <a:buSzPts val="1800"/>
              <a:buFont typeface="Verdana"/>
              <a:buChar char="−"/>
              <a:defRPr/>
            </a:lvl6pPr>
            <a:lvl7pPr marL="3200400" lvl="6" indent="-342900" algn="l">
              <a:lnSpc>
                <a:spcPct val="90000"/>
              </a:lnSpc>
              <a:spcBef>
                <a:spcPts val="1333"/>
              </a:spcBef>
              <a:spcAft>
                <a:spcPts val="0"/>
              </a:spcAft>
              <a:buClr>
                <a:schemeClr val="dk1"/>
              </a:buClr>
              <a:buSzPts val="1800"/>
              <a:buChar char="•"/>
              <a:defRPr/>
            </a:lvl7pPr>
            <a:lvl8pPr marL="3657600" lvl="7" indent="-342900" algn="l">
              <a:lnSpc>
                <a:spcPct val="90000"/>
              </a:lnSpc>
              <a:spcBef>
                <a:spcPts val="1333"/>
              </a:spcBef>
              <a:spcAft>
                <a:spcPts val="0"/>
              </a:spcAft>
              <a:buClr>
                <a:schemeClr val="dk1"/>
              </a:buClr>
              <a:buSzPts val="1800"/>
              <a:buChar char="•"/>
              <a:defRPr/>
            </a:lvl8pPr>
            <a:lvl9pPr marL="4114800" lvl="8" indent="-342900" algn="l">
              <a:lnSpc>
                <a:spcPct val="90000"/>
              </a:lnSpc>
              <a:spcBef>
                <a:spcPts val="1333"/>
              </a:spcBef>
              <a:spcAft>
                <a:spcPts val="1333"/>
              </a:spcAft>
              <a:buClr>
                <a:schemeClr val="dk1"/>
              </a:buClr>
              <a:buSzPts val="1800"/>
              <a:buChar char="•"/>
              <a:defRPr/>
            </a:lvl9pPr>
          </a:lstStyle>
          <a:p>
            <a:endParaRPr/>
          </a:p>
        </p:txBody>
      </p:sp>
      <p:sp>
        <p:nvSpPr>
          <p:cNvPr id="89" name="Google Shape;89;p14"/>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575757"/>
              </a:buClr>
              <a:buSzPts val="2000"/>
              <a:buNone/>
              <a:defRPr sz="2000" b="0">
                <a:solidFill>
                  <a:srgbClr val="575757"/>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78533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2"/>
        <p:cNvGrpSpPr/>
        <p:nvPr/>
      </p:nvGrpSpPr>
      <p:grpSpPr>
        <a:xfrm>
          <a:off x="0" y="0"/>
          <a:ext cx="0" cy="0"/>
          <a:chOff x="0" y="0"/>
          <a:chExt cx="0" cy="0"/>
        </a:xfrm>
      </p:grpSpPr>
      <p:sp>
        <p:nvSpPr>
          <p:cNvPr id="93" name="Google Shape;9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94" name="Google Shape;9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33761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5"/>
        <p:cNvGrpSpPr/>
        <p:nvPr/>
      </p:nvGrpSpPr>
      <p:grpSpPr>
        <a:xfrm>
          <a:off x="0" y="0"/>
          <a:ext cx="0" cy="0"/>
          <a:chOff x="0" y="0"/>
          <a:chExt cx="0" cy="0"/>
        </a:xfrm>
      </p:grpSpPr>
      <p:sp>
        <p:nvSpPr>
          <p:cNvPr id="96" name="Google Shape;96;p16"/>
          <p:cNvSpPr txBox="1">
            <a:spLocks noGrp="1"/>
          </p:cNvSpPr>
          <p:nvPr>
            <p:ph type="ctrTitle"/>
          </p:nvPr>
        </p:nvSpPr>
        <p:spPr>
          <a:xfrm>
            <a:off x="659704" y="310824"/>
            <a:ext cx="9144000" cy="8442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A1226"/>
              </a:buClr>
              <a:buSzPts val="4000"/>
              <a:buFont typeface="Century Gothic"/>
              <a:buNone/>
              <a:defRPr sz="4000" b="1">
                <a:solidFill>
                  <a:srgbClr val="0A12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98" name="Google Shape;9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46075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Left, Subhead">
  <p:cSld name="Title Left, Subhea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914400" y="804672"/>
            <a:ext cx="3347390" cy="1995802"/>
          </a:xfrm>
          <a:prstGeom prst="rect">
            <a:avLst/>
          </a:prstGeom>
          <a:noFill/>
          <a:ln>
            <a:noFill/>
          </a:ln>
        </p:spPr>
        <p:txBody>
          <a:bodyPr spcFirstLastPara="1" wrap="square" lIns="0" tIns="45700" rIns="0" bIns="0" anchor="t" anchorCtr="0">
            <a:noAutofit/>
          </a:bodyPr>
          <a:lstStyle>
            <a:lvl1pPr lvl="0" algn="l">
              <a:lnSpc>
                <a:spcPct val="120000"/>
              </a:lnSpc>
              <a:spcBef>
                <a:spcPts val="0"/>
              </a:spcBef>
              <a:spcAft>
                <a:spcPts val="0"/>
              </a:spcAft>
              <a:buClr>
                <a:schemeClr val="dk1"/>
              </a:buClr>
              <a:buSzPts val="2800"/>
              <a:buFont typeface="Open Sans Light"/>
              <a:buNone/>
              <a:defRPr sz="2800" b="0" i="0">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7"/>
          <p:cNvSpPr txBox="1">
            <a:spLocks noGrp="1"/>
          </p:cNvSpPr>
          <p:nvPr>
            <p:ph type="body" idx="1"/>
          </p:nvPr>
        </p:nvSpPr>
        <p:spPr>
          <a:xfrm>
            <a:off x="914400" y="2743200"/>
            <a:ext cx="3355975" cy="1169988"/>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200"/>
              <a:buNone/>
              <a:defRPr sz="1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9177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2"/>
        <p:cNvGrpSpPr/>
        <p:nvPr/>
      </p:nvGrpSpPr>
      <p:grpSpPr>
        <a:xfrm>
          <a:off x="0" y="0"/>
          <a:ext cx="0" cy="0"/>
          <a:chOff x="0" y="0"/>
          <a:chExt cx="0" cy="0"/>
        </a:xfrm>
      </p:grpSpPr>
      <p:sp>
        <p:nvSpPr>
          <p:cNvPr id="103" name="Google Shape;103;p18"/>
          <p:cNvSpPr txBox="1">
            <a:spLocks noGrp="1"/>
          </p:cNvSpPr>
          <p:nvPr>
            <p:ph type="body" idx="1"/>
          </p:nvPr>
        </p:nvSpPr>
        <p:spPr>
          <a:xfrm>
            <a:off x="511177" y="1148448"/>
            <a:ext cx="11071225" cy="6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1500"/>
              <a:buNone/>
              <a:defRPr sz="1500">
                <a:solidFill>
                  <a:schemeClr val="accent5"/>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8"/>
          <p:cNvSpPr txBox="1">
            <a:spLocks noGrp="1"/>
          </p:cNvSpPr>
          <p:nvPr>
            <p:ph type="body" idx="2"/>
          </p:nvPr>
        </p:nvSpPr>
        <p:spPr>
          <a:xfrm>
            <a:off x="510493" y="2212900"/>
            <a:ext cx="11071907" cy="2576512"/>
          </a:xfrm>
          <a:prstGeom prst="rect">
            <a:avLst/>
          </a:prstGeom>
          <a:noFill/>
          <a:ln>
            <a:noFill/>
          </a:ln>
        </p:spPr>
        <p:txBody>
          <a:bodyPr spcFirstLastPara="1" wrap="square" lIns="91425" tIns="45700" rIns="91425" bIns="45700" anchor="t" anchorCtr="0">
            <a:normAutofit/>
          </a:bodyPr>
          <a:lstStyle>
            <a:lvl1pPr marL="457200" lvl="0" indent="-295275" algn="l">
              <a:lnSpc>
                <a:spcPct val="90000"/>
              </a:lnSpc>
              <a:spcBef>
                <a:spcPts val="1000"/>
              </a:spcBef>
              <a:spcAft>
                <a:spcPts val="0"/>
              </a:spcAft>
              <a:buClr>
                <a:schemeClr val="dk1"/>
              </a:buClr>
              <a:buSzPts val="1050"/>
              <a:buChar char="•"/>
              <a:defRPr sz="1050"/>
            </a:lvl1pPr>
            <a:lvl2pPr marL="914400" lvl="1" indent="-295275" algn="l">
              <a:lnSpc>
                <a:spcPct val="90000"/>
              </a:lnSpc>
              <a:spcBef>
                <a:spcPts val="500"/>
              </a:spcBef>
              <a:spcAft>
                <a:spcPts val="0"/>
              </a:spcAft>
              <a:buClr>
                <a:schemeClr val="dk1"/>
              </a:buClr>
              <a:buSzPts val="1050"/>
              <a:buChar char="•"/>
              <a:defRPr sz="1050"/>
            </a:lvl2pPr>
            <a:lvl3pPr marL="1371600" lvl="2" indent="-295275" algn="l">
              <a:lnSpc>
                <a:spcPct val="90000"/>
              </a:lnSpc>
              <a:spcBef>
                <a:spcPts val="500"/>
              </a:spcBef>
              <a:spcAft>
                <a:spcPts val="0"/>
              </a:spcAft>
              <a:buClr>
                <a:schemeClr val="dk1"/>
              </a:buClr>
              <a:buSzPts val="1050"/>
              <a:buChar char="•"/>
              <a:defRPr sz="105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8"/>
          <p:cNvSpPr txBox="1">
            <a:spLocks noGrp="1"/>
          </p:cNvSpPr>
          <p:nvPr>
            <p:ph type="title"/>
          </p:nvPr>
        </p:nvSpPr>
        <p:spPr>
          <a:xfrm>
            <a:off x="510493" y="237939"/>
            <a:ext cx="11071907" cy="81579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421712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xfrm>
            <a:off x="551688" y="870258"/>
            <a:ext cx="11390734" cy="45408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
              </a:spcBef>
              <a:spcAft>
                <a:spcPts val="0"/>
              </a:spcAft>
              <a:buClr>
                <a:schemeClr val="accent6"/>
              </a:buClr>
              <a:buSzPts val="1200"/>
              <a:buNone/>
              <a:defRPr sz="1200">
                <a:solidFill>
                  <a:schemeClr val="accent6"/>
                </a:solidFill>
                <a:latin typeface="Open Sans Light"/>
                <a:ea typeface="Open Sans Light"/>
                <a:cs typeface="Open Sans Light"/>
                <a:sym typeface="Open Sans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9"/>
          <p:cNvSpPr txBox="1">
            <a:spLocks noGrp="1"/>
          </p:cNvSpPr>
          <p:nvPr>
            <p:ph type="title"/>
          </p:nvPr>
        </p:nvSpPr>
        <p:spPr>
          <a:xfrm>
            <a:off x="551688" y="448676"/>
            <a:ext cx="11390734" cy="36576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62626"/>
              </a:buClr>
              <a:buSzPts val="2400"/>
              <a:buFont typeface="Open Sans"/>
              <a:buNone/>
              <a:defRPr sz="2400" b="1" i="0">
                <a:solidFill>
                  <a:srgbClr val="262626"/>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110" name="Google Shape;110;p19"/>
          <p:cNvGraphicFramePr/>
          <p:nvPr/>
        </p:nvGraphicFramePr>
        <p:xfrm>
          <a:off x="-1" y="21587"/>
          <a:ext cx="3000000" cy="3000000"/>
        </p:xfrm>
        <a:graphic>
          <a:graphicData uri="http://schemas.openxmlformats.org/drawingml/2006/table">
            <a:tbl>
              <a:tblPr firstRow="1" bandRow="1">
                <a:noFill/>
              </a:tblPr>
              <a:tblGrid>
                <a:gridCol w="3035025">
                  <a:extLst>
                    <a:ext uri="{9D8B030D-6E8A-4147-A177-3AD203B41FA5}">
                      <a16:colId xmlns:a16="http://schemas.microsoft.com/office/drawing/2014/main" val="20000"/>
                    </a:ext>
                  </a:extLst>
                </a:gridCol>
              </a:tblGrid>
              <a:tr h="195125">
                <a:tc>
                  <a:txBody>
                    <a:bodyPr/>
                    <a:lstStyle/>
                    <a:p>
                      <a:pPr marL="0" marR="0" lvl="0" indent="0" algn="l" rtl="0">
                        <a:spcBef>
                          <a:spcPts val="0"/>
                        </a:spcBef>
                        <a:spcAft>
                          <a:spcPts val="0"/>
                        </a:spcAft>
                        <a:buNone/>
                      </a:pPr>
                      <a:r>
                        <a:rPr lang="en-US" sz="1400" b="1" dirty="0">
                          <a:solidFill>
                            <a:srgbClr val="C00000"/>
                          </a:solidFill>
                          <a:latin typeface="Verdana"/>
                          <a:ea typeface="Verdana"/>
                          <a:cs typeface="Verdana"/>
                          <a:sym typeface="Verdana"/>
                        </a:rPr>
                        <a:t>DRAFT – PRE-DECISIONAL</a:t>
                      </a:r>
                      <a:endParaRPr dirty="0"/>
                    </a:p>
                  </a:txBody>
                  <a:tcPr marL="0" marR="0" marT="0" marB="0" anchor="ctr" anchorCtr="1">
                    <a:lnT w="38100" cap="flat" cmpd="sng">
                      <a:solidFill>
                        <a:srgbClr val="C00000"/>
                      </a:solidFill>
                      <a:prstDash val="solid"/>
                      <a:round/>
                      <a:headEnd type="none" w="sm" len="sm"/>
                      <a:tailEnd type="none" w="sm" len="sm"/>
                    </a:lnT>
                    <a:lnB w="38100" cap="flat" cmpd="sng">
                      <a:solidFill>
                        <a:srgbClr val="C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111" name="Google Shape;11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4883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BD67-225E-F1D7-6803-6DC8F169FC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EF9E2-99BE-7D6B-B392-5D87453B89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5EEE24-6E39-77CA-0BB1-1AA35FB5019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A4351DD-3C81-13EB-1D2B-645235A4C2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786E45-7C33-8DE1-9929-556618F4169F}"/>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2376791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01">
  <p:cSld name="Content 01">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187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3F3F3F"/>
                </a:solidFill>
              </a:defRPr>
            </a:lvl1pPr>
            <a:lvl2pPr marL="0" lvl="1" indent="0" algn="r">
              <a:spcBef>
                <a:spcPts val="0"/>
              </a:spcBef>
              <a:buNone/>
              <a:defRPr>
                <a:solidFill>
                  <a:srgbClr val="3F3F3F"/>
                </a:solidFill>
              </a:defRPr>
            </a:lvl2pPr>
            <a:lvl3pPr marL="0" lvl="2" indent="0" algn="r">
              <a:spcBef>
                <a:spcPts val="0"/>
              </a:spcBef>
              <a:buNone/>
              <a:defRPr>
                <a:solidFill>
                  <a:srgbClr val="3F3F3F"/>
                </a:solidFill>
              </a:defRPr>
            </a:lvl3pPr>
            <a:lvl4pPr marL="0" lvl="3" indent="0" algn="r">
              <a:spcBef>
                <a:spcPts val="0"/>
              </a:spcBef>
              <a:buNone/>
              <a:defRPr>
                <a:solidFill>
                  <a:srgbClr val="3F3F3F"/>
                </a:solidFill>
              </a:defRPr>
            </a:lvl4pPr>
            <a:lvl5pPr marL="0" lvl="4" indent="0" algn="r">
              <a:spcBef>
                <a:spcPts val="0"/>
              </a:spcBef>
              <a:buNone/>
              <a:defRPr>
                <a:solidFill>
                  <a:srgbClr val="3F3F3F"/>
                </a:solidFill>
              </a:defRPr>
            </a:lvl5pPr>
            <a:lvl6pPr marL="0" lvl="5" indent="0" algn="r">
              <a:spcBef>
                <a:spcPts val="0"/>
              </a:spcBef>
              <a:buNone/>
              <a:defRPr>
                <a:solidFill>
                  <a:srgbClr val="3F3F3F"/>
                </a:solidFill>
              </a:defRPr>
            </a:lvl6pPr>
            <a:lvl7pPr marL="0" lvl="6" indent="0" algn="r">
              <a:spcBef>
                <a:spcPts val="0"/>
              </a:spcBef>
              <a:buNone/>
              <a:defRPr>
                <a:solidFill>
                  <a:srgbClr val="3F3F3F"/>
                </a:solidFill>
              </a:defRPr>
            </a:lvl7pPr>
            <a:lvl8pPr marL="0" lvl="7" indent="0" algn="r">
              <a:spcBef>
                <a:spcPts val="0"/>
              </a:spcBef>
              <a:buNone/>
              <a:defRPr>
                <a:solidFill>
                  <a:srgbClr val="3F3F3F"/>
                </a:solidFill>
              </a:defRPr>
            </a:lvl8pPr>
            <a:lvl9pPr marL="0" lvl="8" indent="0" algn="r">
              <a:spcBef>
                <a:spcPts val="0"/>
              </a:spcBef>
              <a:buNone/>
              <a:defRPr>
                <a:solidFill>
                  <a:srgbClr val="3F3F3F"/>
                </a:solidFill>
              </a:defRPr>
            </a:lvl9pPr>
          </a:lstStyle>
          <a:p>
            <a:pPr marL="0" lvl="0" indent="0" algn="r" rtl="0">
              <a:spcBef>
                <a:spcPts val="0"/>
              </a:spcBef>
              <a:spcAft>
                <a:spcPts val="0"/>
              </a:spcAft>
              <a:buNone/>
            </a:pPr>
            <a:fld id="{00000000-1234-1234-1234-123412341234}" type="slidenum">
              <a:rPr lang="en-US"/>
              <a:t>‹#›</a:t>
            </a:fld>
            <a:endParaRPr dirty="0"/>
          </a:p>
        </p:txBody>
      </p:sp>
      <p:sp>
        <p:nvSpPr>
          <p:cNvPr id="115" name="Google Shape;11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665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469900" y="1705668"/>
            <a:ext cx="10418233" cy="1592403"/>
          </a:xfrm>
          <a:prstGeom prst="rect">
            <a:avLst/>
          </a:prstGeom>
          <a:noFill/>
          <a:ln>
            <a:noFill/>
          </a:ln>
        </p:spPr>
        <p:txBody>
          <a:bodyPr spcFirstLastPara="1" wrap="square" lIns="91425" tIns="45700" rIns="91425" bIns="45700" anchor="b" anchorCtr="0">
            <a:normAutofit/>
          </a:bodyPr>
          <a:lstStyle>
            <a:lvl1pPr lvl="0" algn="l">
              <a:lnSpc>
                <a:spcPct val="95000"/>
              </a:lnSpc>
              <a:spcBef>
                <a:spcPts val="0"/>
              </a:spcBef>
              <a:spcAft>
                <a:spcPts val="0"/>
              </a:spcAft>
              <a:buClr>
                <a:schemeClr val="lt1"/>
              </a:buClr>
              <a:buSzPts val="3850"/>
              <a:buFont typeface="Arial"/>
              <a:buNone/>
              <a:defRPr sz="385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1000"/>
              </a:spcBef>
              <a:spcAft>
                <a:spcPts val="0"/>
              </a:spcAft>
              <a:buClr>
                <a:schemeClr val="lt1"/>
              </a:buClr>
              <a:buSzPts val="3850"/>
              <a:buNone/>
              <a:defRPr sz="3850">
                <a:solidFill>
                  <a:schemeClr val="lt1"/>
                </a:solidFill>
              </a:defRPr>
            </a:lvl1pPr>
            <a:lvl2pPr marL="914400" lvl="1" indent="-228600" algn="l">
              <a:lnSpc>
                <a:spcPct val="90000"/>
              </a:lnSpc>
              <a:spcBef>
                <a:spcPts val="500"/>
              </a:spcBef>
              <a:spcAft>
                <a:spcPts val="0"/>
              </a:spcAft>
              <a:buClr>
                <a:srgbClr val="888888"/>
              </a:buClr>
              <a:buSzPts val="2667"/>
              <a:buNone/>
              <a:defRPr sz="2667">
                <a:solidFill>
                  <a:srgbClr val="888888"/>
                </a:solidFill>
              </a:defRPr>
            </a:lvl2pPr>
            <a:lvl3pPr marL="1371600" lvl="2" indent="-228600" algn="l">
              <a:lnSpc>
                <a:spcPct val="90000"/>
              </a:lnSpc>
              <a:spcBef>
                <a:spcPts val="500"/>
              </a:spcBef>
              <a:spcAft>
                <a:spcPts val="0"/>
              </a:spcAft>
              <a:buClr>
                <a:srgbClr val="888888"/>
              </a:buClr>
              <a:buSzPts val="2400"/>
              <a:buNone/>
              <a:defRPr sz="2400">
                <a:solidFill>
                  <a:srgbClr val="888888"/>
                </a:solidFill>
              </a:defRPr>
            </a:lvl3pPr>
            <a:lvl4pPr marL="1828800" lvl="3" indent="-228600" algn="l">
              <a:lnSpc>
                <a:spcPct val="90000"/>
              </a:lnSpc>
              <a:spcBef>
                <a:spcPts val="500"/>
              </a:spcBef>
              <a:spcAft>
                <a:spcPts val="0"/>
              </a:spcAft>
              <a:buClr>
                <a:srgbClr val="888888"/>
              </a:buClr>
              <a:buSzPts val="2133"/>
              <a:buNone/>
              <a:defRPr sz="2133">
                <a:solidFill>
                  <a:srgbClr val="888888"/>
                </a:solidFill>
              </a:defRPr>
            </a:lvl4pPr>
            <a:lvl5pPr marL="2286000" lvl="4" indent="-228600" algn="l">
              <a:lnSpc>
                <a:spcPct val="90000"/>
              </a:lnSpc>
              <a:spcBef>
                <a:spcPts val="500"/>
              </a:spcBef>
              <a:spcAft>
                <a:spcPts val="0"/>
              </a:spcAft>
              <a:buClr>
                <a:srgbClr val="888888"/>
              </a:buClr>
              <a:buSzPts val="2133"/>
              <a:buNone/>
              <a:defRPr sz="2133">
                <a:solidFill>
                  <a:srgbClr val="888888"/>
                </a:solidFill>
              </a:defRPr>
            </a:lvl5pPr>
            <a:lvl6pPr marL="2743200" lvl="5" indent="-228600" algn="l">
              <a:lnSpc>
                <a:spcPct val="90000"/>
              </a:lnSpc>
              <a:spcBef>
                <a:spcPts val="500"/>
              </a:spcBef>
              <a:spcAft>
                <a:spcPts val="0"/>
              </a:spcAft>
              <a:buClr>
                <a:srgbClr val="888888"/>
              </a:buClr>
              <a:buSzPts val="2133"/>
              <a:buNone/>
              <a:defRPr sz="2133">
                <a:solidFill>
                  <a:srgbClr val="888888"/>
                </a:solidFill>
              </a:defRPr>
            </a:lvl6pPr>
            <a:lvl7pPr marL="3200400" lvl="6" indent="-228600" algn="l">
              <a:lnSpc>
                <a:spcPct val="90000"/>
              </a:lnSpc>
              <a:spcBef>
                <a:spcPts val="500"/>
              </a:spcBef>
              <a:spcAft>
                <a:spcPts val="0"/>
              </a:spcAft>
              <a:buClr>
                <a:srgbClr val="888888"/>
              </a:buClr>
              <a:buSzPts val="2133"/>
              <a:buNone/>
              <a:defRPr sz="2133">
                <a:solidFill>
                  <a:srgbClr val="888888"/>
                </a:solidFill>
              </a:defRPr>
            </a:lvl7pPr>
            <a:lvl8pPr marL="3657600" lvl="7" indent="-228600" algn="l">
              <a:lnSpc>
                <a:spcPct val="90000"/>
              </a:lnSpc>
              <a:spcBef>
                <a:spcPts val="500"/>
              </a:spcBef>
              <a:spcAft>
                <a:spcPts val="0"/>
              </a:spcAft>
              <a:buClr>
                <a:srgbClr val="888888"/>
              </a:buClr>
              <a:buSzPts val="2133"/>
              <a:buNone/>
              <a:defRPr sz="2133">
                <a:solidFill>
                  <a:srgbClr val="888888"/>
                </a:solidFill>
              </a:defRPr>
            </a:lvl8pPr>
            <a:lvl9pPr marL="4114800" lvl="8" indent="-228600" algn="l">
              <a:lnSpc>
                <a:spcPct val="90000"/>
              </a:lnSpc>
              <a:spcBef>
                <a:spcPts val="500"/>
              </a:spcBef>
              <a:spcAft>
                <a:spcPts val="0"/>
              </a:spcAft>
              <a:buClr>
                <a:srgbClr val="888888"/>
              </a:buClr>
              <a:buSzPts val="2133"/>
              <a:buNone/>
              <a:defRPr sz="2133">
                <a:solidFill>
                  <a:srgbClr val="888888"/>
                </a:solidFill>
              </a:defRPr>
            </a:lvl9pPr>
          </a:lstStyle>
          <a:p>
            <a:endParaRPr/>
          </a:p>
        </p:txBody>
      </p:sp>
      <p:sp>
        <p:nvSpPr>
          <p:cNvPr id="119" name="Google Shape;11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0" name="Google Shape;120;p21"/>
          <p:cNvPicPr preferRelativeResize="0"/>
          <p:nvPr/>
        </p:nvPicPr>
        <p:blipFill rotWithShape="1">
          <a:blip r:embed="rId2">
            <a:alphaModFix/>
          </a:blip>
          <a:srcRect l="23928" t="2520" b="13551"/>
          <a:stretch/>
        </p:blipFill>
        <p:spPr>
          <a:xfrm>
            <a:off x="0" y="0"/>
            <a:ext cx="6128263" cy="2387600"/>
          </a:xfrm>
          <a:prstGeom prst="rect">
            <a:avLst/>
          </a:prstGeom>
          <a:noFill/>
          <a:ln>
            <a:noFill/>
          </a:ln>
        </p:spPr>
      </p:pic>
      <p:pic>
        <p:nvPicPr>
          <p:cNvPr id="121" name="Google Shape;121;p21"/>
          <p:cNvPicPr preferRelativeResize="0"/>
          <p:nvPr/>
        </p:nvPicPr>
        <p:blipFill rotWithShape="1">
          <a:blip r:embed="rId3">
            <a:alphaModFix/>
          </a:blip>
          <a:srcRect/>
          <a:stretch/>
        </p:blipFill>
        <p:spPr>
          <a:xfrm>
            <a:off x="171867" y="6220918"/>
            <a:ext cx="3180070" cy="494677"/>
          </a:xfrm>
          <a:prstGeom prst="rect">
            <a:avLst/>
          </a:prstGeom>
          <a:noFill/>
          <a:ln>
            <a:noFill/>
          </a:ln>
        </p:spPr>
      </p:pic>
    </p:spTree>
    <p:extLst>
      <p:ext uri="{BB962C8B-B14F-4D97-AF65-F5344CB8AC3E}">
        <p14:creationId xmlns:p14="http://schemas.microsoft.com/office/powerpoint/2010/main" val="337222142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057E-476F-1E0B-7CD4-D1939C45D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CA54AC-6988-FFBC-42C9-18504916F6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8287B-464A-F3BA-C88F-557846CF50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B32417-BA71-06C7-316F-96934DE68AA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88DEA5B-A699-A68E-5A2B-1B4D06DFCE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85055B-0472-4579-6039-834D43E105AC}"/>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32727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C5BB-B065-8D38-737C-1ED0AE2B3C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2DBED9-3ED6-4AB2-99A4-84A480647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21F826-9A4E-B283-D97E-91EC1046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26BEA-DE1A-37E2-2393-742C2F906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98D075-D36C-CA32-0F5C-0EE8FF034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7D8B19-16D8-244E-4ED1-904DCC26856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30B68F1-86C6-D1E1-7288-2F5F830A19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A2A7F7-758E-19AC-46BA-E4539EF8C200}"/>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69039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0DE9-34AF-D2F8-58ED-7B5DFBF6D7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C3A14-1D45-9E43-1E12-E06069E4272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81FB60D-76CD-3614-BDE4-71BFF7C56F4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E9EB591-364A-2DEB-56B1-D92366DB7B95}"/>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32603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FAB68-8E00-A760-12D4-143692DB049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4BBAE43-A669-E96A-2D2B-B9D7FEFF50A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E10406-30E8-1100-1D0B-50D952CD30ED}"/>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172126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E304-979A-FDBD-C679-405D234B1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ED0F3-E34D-183E-F687-AA77EDD72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7ED71-40E6-575F-9B17-6E4EF57DD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637B-4A86-C615-2A3C-FC0DF7E8EFE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C75A9A7-ADF3-105C-0600-F9F1BFB20D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A8C271-E17F-2A80-F3E2-E73010C6D21B}"/>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651163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27DB-1C22-FA53-9167-AB22411A5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A59894-97ED-B869-E81E-665502C4A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C7043D-8015-14B9-4433-D9F01C952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556FE-97F1-0247-6453-A3D82D9A4E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13A2D28-E281-2B4C-8CF3-6E92127A35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C2AD55-793F-1540-B117-B02CF53C480B}"/>
              </a:ext>
            </a:extLst>
          </p:cNvPr>
          <p:cNvSpPr>
            <a:spLocks noGrp="1"/>
          </p:cNvSpPr>
          <p:nvPr>
            <p:ph type="sldNum" sz="quarter" idx="12"/>
          </p:nvPr>
        </p:nvSpPr>
        <p:spPr/>
        <p:txBody>
          <a:bodyPr/>
          <a:lstStyle/>
          <a:p>
            <a:fld id="{E8A0AF27-A61A-4D45-9502-289706C5D664}" type="slidenum">
              <a:rPr lang="en-US" smtClean="0"/>
              <a:t>‹#›</a:t>
            </a:fld>
            <a:endParaRPr lang="en-US" dirty="0"/>
          </a:p>
        </p:txBody>
      </p:sp>
    </p:spTree>
    <p:extLst>
      <p:ext uri="{BB962C8B-B14F-4D97-AF65-F5344CB8AC3E}">
        <p14:creationId xmlns:p14="http://schemas.microsoft.com/office/powerpoint/2010/main" val="125010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5FFB5-7B7F-F4AD-9CA6-803292AA6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84079B-6523-BF6B-5CF7-DD2640F9E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72AAD-9870-8064-64C0-85921DE8F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41E23BF-6CD1-E057-020B-FB8C13EBB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144DF44-3C34-D8EC-ED18-C1BF55581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AF27-A61A-4D45-9502-289706C5D664}" type="slidenum">
              <a:rPr lang="en-US" smtClean="0"/>
              <a:t>‹#›</a:t>
            </a:fld>
            <a:endParaRPr lang="en-US" dirty="0"/>
          </a:p>
        </p:txBody>
      </p:sp>
    </p:spTree>
    <p:extLst>
      <p:ext uri="{BB962C8B-B14F-4D97-AF65-F5344CB8AC3E}">
        <p14:creationId xmlns:p14="http://schemas.microsoft.com/office/powerpoint/2010/main" val="420641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aphicFrame>
        <p:nvGraphicFramePr>
          <p:cNvPr id="12" name="Google Shape;12;p1"/>
          <p:cNvGraphicFramePr/>
          <p:nvPr/>
        </p:nvGraphicFramePr>
        <p:xfrm>
          <a:off x="-1" y="21587"/>
          <a:ext cx="3035025" cy="213360"/>
        </p:xfrm>
        <a:graphic>
          <a:graphicData uri="http://schemas.openxmlformats.org/drawingml/2006/table">
            <a:tbl>
              <a:tblPr firstRow="1" bandRow="1">
                <a:noFill/>
              </a:tblPr>
              <a:tblGrid>
                <a:gridCol w="3035025">
                  <a:extLst>
                    <a:ext uri="{9D8B030D-6E8A-4147-A177-3AD203B41FA5}">
                      <a16:colId xmlns:a16="http://schemas.microsoft.com/office/drawing/2014/main" val="20000"/>
                    </a:ext>
                  </a:extLst>
                </a:gridCol>
              </a:tblGrid>
              <a:tr h="195125">
                <a:tc>
                  <a:txBody>
                    <a:bodyPr/>
                    <a:lstStyle/>
                    <a:p>
                      <a:pPr marL="0" marR="0" lvl="0" indent="0" algn="l" rtl="0">
                        <a:spcBef>
                          <a:spcPts val="0"/>
                        </a:spcBef>
                        <a:spcAft>
                          <a:spcPts val="0"/>
                        </a:spcAft>
                        <a:buNone/>
                      </a:pPr>
                      <a:r>
                        <a:rPr lang="en-US" sz="1400" b="1" u="none" strike="noStrike" cap="none" dirty="0">
                          <a:solidFill>
                            <a:srgbClr val="C00000"/>
                          </a:solidFill>
                          <a:latin typeface="Verdana"/>
                          <a:ea typeface="Verdana"/>
                          <a:cs typeface="Verdana"/>
                          <a:sym typeface="Verdana"/>
                        </a:rPr>
                        <a:t>DRAFT – PRE-DECISIONAL</a:t>
                      </a:r>
                      <a:endParaRPr dirty="0"/>
                    </a:p>
                  </a:txBody>
                  <a:tcPr marL="0" marR="0" marT="0" marB="0" anchor="ctr" anchorCtr="1">
                    <a:lnT w="38100" cap="flat" cmpd="sng">
                      <a:solidFill>
                        <a:srgbClr val="C00000"/>
                      </a:solidFill>
                      <a:prstDash val="solid"/>
                      <a:round/>
                      <a:headEnd type="none" w="sm" len="sm"/>
                      <a:tailEnd type="none" w="sm" len="sm"/>
                    </a:lnT>
                    <a:lnB w="38100" cap="flat" cmpd="sng">
                      <a:solidFill>
                        <a:srgbClr val="C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13" name="Google Shape;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419091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human-resources-hr-management-1181577/"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rd.usda.gov/about-rd/careers-rural-development" TargetMode="External"/><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www.usda.gov/youth/career" TargetMode="External"/><Relationship Id="rId2" Type="http://schemas.openxmlformats.org/officeDocument/2006/relationships/hyperlink" Target="https://help.usajobs.gov/working-in-government/unique-hiring-paths/students" TargetMode="External"/><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hyperlink" Target="https://www.opm.gov/about-us/careers-at-opm/students-recent-graduate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usda.gov/youth/career" TargetMode="External"/><Relationship Id="rId2" Type="http://schemas.openxmlformats.org/officeDocument/2006/relationships/hyperlink" Target="https://help.usajobs.gov/working-in-government/unique-hiring-paths/students" TargetMode="Externa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hyperlink" Target="https://www.opm.gov/about-us/careers-at-opm/students-recent-graduate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hyperlink" Target="https://help.usajobs.gov/working-in-government/unique-hiring-paths/students" TargetMode="External"/><Relationship Id="rId2" Type="http://schemas.openxmlformats.org/officeDocument/2006/relationships/image" Target="../media/image62.jpg"/><Relationship Id="rId1" Type="http://schemas.openxmlformats.org/officeDocument/2006/relationships/slideLayout" Target="../slideLayouts/slideLayout8.xml"/><Relationship Id="rId5" Type="http://schemas.openxmlformats.org/officeDocument/2006/relationships/hyperlink" Target="https://www.opm.gov/about-us/careers-at-opm/students-recent-graduates/" TargetMode="External"/><Relationship Id="rId4" Type="http://schemas.openxmlformats.org/officeDocument/2006/relationships/hyperlink" Target="https://www.usda.gov/youth/career"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peoplematters.in/article/hr-technology/cyber-security-at-a-glance-what-organizations-need-to-do-14834" TargetMode="External"/><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hyperlink" Target="https://www.opm.gov/about-us/careers-at-opm/students-recent-graduates/" TargetMode="External"/><Relationship Id="rId5" Type="http://schemas.openxmlformats.org/officeDocument/2006/relationships/hyperlink" Target="https://www.usda.gov/youth/career" TargetMode="External"/><Relationship Id="rId4" Type="http://schemas.openxmlformats.org/officeDocument/2006/relationships/hyperlink" Target="https://help.usajobs.gov/working-in-government/unique-hiring-paths/students"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hyperlink" Target="https://www.usda.gov/youth/career" TargetMode="External"/><Relationship Id="rId13" Type="http://schemas.openxmlformats.org/officeDocument/2006/relationships/hyperlink" Target="https://www.opm.gov/fedshirevets/hiring-officials/strategic-recruitment-and-hiring/military-spouses-family-members/" TargetMode="External"/><Relationship Id="rId3" Type="http://schemas.openxmlformats.org/officeDocument/2006/relationships/image" Target="../media/image69.jpeg"/><Relationship Id="rId7" Type="http://schemas.openxmlformats.org/officeDocument/2006/relationships/hyperlink" Target="https://help.usajobs.gov/working-in-government/unique-hiring-paths/students" TargetMode="External"/><Relationship Id="rId12" Type="http://schemas.openxmlformats.org/officeDocument/2006/relationships/hyperlink" Target="https://www.opm.gov/fedshirevet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www.rd.usda.gov/about-rd/careers-rural-development" TargetMode="External"/><Relationship Id="rId11" Type="http://schemas.openxmlformats.org/officeDocument/2006/relationships/hyperlink" Target="https://www.rd.usda.gov/about-rd/tribal-relations" TargetMode="External"/><Relationship Id="rId5" Type="http://schemas.openxmlformats.org/officeDocument/2006/relationships/hyperlink" Target="https://usdagcc.sharepoint.com/sites/rdhr/Lists/RD%20Position%20Library/AllItems.aspx?sortField=LinkTitle&amp;isAscending=true&amp;viewid=ac48be84%2De238%2D482a%2D8697%2Debcbe771923a&amp;OR=Teams%2DHL&amp;CT=1715024301298&amp;clickparams=eyJBcHBOYW1lIjoiVGVhbXMtRGVza3RvcCIsIkFwcFZlcnNpb24iOiIyNy8yNDAzMjgyMTIwMCIsIkhhc0ZlZGVyYXRlZFVzZXIiOmZhbHNlfQ%3D%3D" TargetMode="External"/><Relationship Id="rId10" Type="http://schemas.openxmlformats.org/officeDocument/2006/relationships/hyperlink" Target="https://help.usajobs.gov/working-in-government/unique-hiring-paths/military-spouses" TargetMode="External"/><Relationship Id="rId4" Type="http://schemas.openxmlformats.org/officeDocument/2006/relationships/hyperlink" Target="https://www.opm.gov/policy-data-oversight/classification-qualifications/classifying-general-schedule-positions/occupationalhandbook.pdf" TargetMode="External"/><Relationship Id="rId9" Type="http://schemas.openxmlformats.org/officeDocument/2006/relationships/hyperlink" Target="https://help.usajobs.gov/working-in-government/unique-hiring-paths/veterans" TargetMode="External"/><Relationship Id="rId14" Type="http://schemas.openxmlformats.org/officeDocument/2006/relationships/hyperlink" Target="https://www.opm.gov/policy-data-oversight/disability-employmen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iaea_imagebank/5555584208" TargetMode="External"/><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urses.lumenlearning.com/waymaker-psychology/chapter/outcome-approaches-to-research/" TargetMode="External"/><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6254C"/>
        </a:solidFill>
        <a:effectLst/>
      </p:bgPr>
    </p:bg>
    <p:spTree>
      <p:nvGrpSpPr>
        <p:cNvPr id="1" name="Shape 403"/>
        <p:cNvGrpSpPr/>
        <p:nvPr/>
      </p:nvGrpSpPr>
      <p:grpSpPr>
        <a:xfrm>
          <a:off x="0" y="0"/>
          <a:ext cx="0" cy="0"/>
          <a:chOff x="0" y="0"/>
          <a:chExt cx="0" cy="0"/>
        </a:xfrm>
      </p:grpSpPr>
      <p:pic>
        <p:nvPicPr>
          <p:cNvPr id="404" name="Google Shape;404;p70">
            <a:extLst>
              <a:ext uri="{C183D7F6-B498-43B3-948B-1728B52AA6E4}">
                <adec:decorative xmlns:adec="http://schemas.microsoft.com/office/drawing/2017/decorative" val="1"/>
              </a:ext>
            </a:extLst>
          </p:cNvPr>
          <p:cNvPicPr preferRelativeResize="0"/>
          <p:nvPr/>
        </p:nvPicPr>
        <p:blipFill rotWithShape="1">
          <a:blip r:embed="rId3">
            <a:alphaModFix/>
          </a:blip>
          <a:srcRect l="23928" t="2520" b="13551"/>
          <a:stretch/>
        </p:blipFill>
        <p:spPr>
          <a:xfrm>
            <a:off x="-45513" y="2123517"/>
            <a:ext cx="6128263" cy="2387600"/>
          </a:xfrm>
          <a:prstGeom prst="rect">
            <a:avLst/>
          </a:prstGeom>
          <a:noFill/>
          <a:ln>
            <a:noFill/>
          </a:ln>
        </p:spPr>
      </p:pic>
      <p:sp>
        <p:nvSpPr>
          <p:cNvPr id="408" name="Google Shape;408;p70"/>
          <p:cNvSpPr txBox="1">
            <a:spLocks noGrp="1"/>
          </p:cNvSpPr>
          <p:nvPr>
            <p:ph type="title" idx="4294967295"/>
          </p:nvPr>
        </p:nvSpPr>
        <p:spPr>
          <a:xfrm>
            <a:off x="4620896" y="2695628"/>
            <a:ext cx="7289799" cy="70075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0"/>
              </a:spcBef>
              <a:spcAft>
                <a:spcPts val="0"/>
              </a:spcAft>
              <a:buClr>
                <a:srgbClr val="FFFFFF"/>
              </a:buClr>
              <a:buSzPts val="4000"/>
              <a:buFont typeface="Arial"/>
              <a:buNone/>
              <a:tabLst/>
              <a:defRPr/>
            </a:pPr>
            <a:r>
              <a:rPr kumimoji="0" lang="en-US" sz="3600" b="1" i="0" u="none" strike="noStrike" kern="0" cap="none" spc="0" normalizeH="0" baseline="0" noProof="0" dirty="0">
                <a:ln>
                  <a:noFill/>
                </a:ln>
                <a:solidFill>
                  <a:srgbClr val="FFFFFF"/>
                </a:solidFill>
                <a:effectLst/>
                <a:uLnTx/>
                <a:uFillTx/>
                <a:latin typeface="Arial"/>
                <a:ea typeface="Arial"/>
                <a:cs typeface="Arial"/>
                <a:sym typeface="Arial"/>
              </a:rPr>
              <a:t>Careers with Rural Development </a:t>
            </a:r>
            <a:endParaRPr kumimoji="0" lang="en-US" sz="36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410" name="Google Shape;410;p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417702" y="3568606"/>
            <a:ext cx="2317715" cy="360533"/>
          </a:xfrm>
          <a:prstGeom prst="rect">
            <a:avLst/>
          </a:prstGeom>
          <a:noFill/>
          <a:ln>
            <a:noFill/>
          </a:ln>
        </p:spPr>
      </p:pic>
      <p:pic>
        <p:nvPicPr>
          <p:cNvPr id="411" name="Google Shape;411;p70">
            <a:extLst>
              <a:ext uri="{C183D7F6-B498-43B3-948B-1728B52AA6E4}">
                <adec:decorative xmlns:adec="http://schemas.microsoft.com/office/drawing/2017/decorative" val="1"/>
              </a:ext>
            </a:extLst>
          </p:cNvPr>
          <p:cNvPicPr preferRelativeResize="0"/>
          <p:nvPr/>
        </p:nvPicPr>
        <p:blipFill rotWithShape="1">
          <a:blip r:embed="rId5">
            <a:alphaModFix/>
          </a:blip>
          <a:srcRect l="1119" r="1120"/>
          <a:stretch/>
        </p:blipFill>
        <p:spPr>
          <a:xfrm>
            <a:off x="7503421" y="4711695"/>
            <a:ext cx="4688579" cy="2126844"/>
          </a:xfrm>
          <a:prstGeom prst="parallelogram">
            <a:avLst>
              <a:gd name="adj" fmla="val 0"/>
            </a:avLst>
          </a:prstGeom>
          <a:noFill/>
          <a:ln w="28575" cap="flat" cmpd="sng">
            <a:noFill/>
            <a:prstDash val="solid"/>
            <a:round/>
            <a:headEnd type="none" w="sm" len="sm"/>
            <a:tailEnd type="none" w="sm" len="sm"/>
          </a:ln>
        </p:spPr>
      </p:pic>
      <p:sp>
        <p:nvSpPr>
          <p:cNvPr id="413" name="Google Shape;413;p70"/>
          <p:cNvSpPr txBox="1">
            <a:spLocks/>
          </p:cNvSpPr>
          <p:nvPr/>
        </p:nvSpPr>
        <p:spPr>
          <a:xfrm>
            <a:off x="9144000" y="4101366"/>
            <a:ext cx="2865120" cy="4097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Together, America Prospers</a:t>
            </a:r>
            <a:endParaRPr kumimoji="0" lang="en-US"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5" name="Picture 4">
            <a:extLst>
              <a:ext uri="{FF2B5EF4-FFF2-40B4-BE49-F238E27FC236}">
                <a16:creationId xmlns:a16="http://schemas.microsoft.com/office/drawing/2014/main" id="{188439B1-D667-F576-5B1D-DED803231F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4711695"/>
            <a:ext cx="3722738" cy="2146305"/>
          </a:xfrm>
          <a:prstGeom prst="rect">
            <a:avLst/>
          </a:prstGeom>
        </p:spPr>
      </p:pic>
      <p:pic>
        <p:nvPicPr>
          <p:cNvPr id="7" name="Picture 6">
            <a:extLst>
              <a:ext uri="{FF2B5EF4-FFF2-40B4-BE49-F238E27FC236}">
                <a16:creationId xmlns:a16="http://schemas.microsoft.com/office/drawing/2014/main" id="{80A68FEE-E7DC-8927-E70A-79430A3C2F3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17279" y="0"/>
            <a:ext cx="3474719" cy="2177704"/>
          </a:xfrm>
          <a:prstGeom prst="rect">
            <a:avLst/>
          </a:prstGeom>
          <a:ln>
            <a:noFill/>
          </a:ln>
        </p:spPr>
      </p:pic>
      <p:pic>
        <p:nvPicPr>
          <p:cNvPr id="9" name="Picture 8">
            <a:extLst>
              <a:ext uri="{FF2B5EF4-FFF2-40B4-BE49-F238E27FC236}">
                <a16:creationId xmlns:a16="http://schemas.microsoft.com/office/drawing/2014/main" id="{CAF567D9-52A8-4ABA-AC0E-43A47C5B8A0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591640" y="4711695"/>
            <a:ext cx="3901948" cy="2146305"/>
          </a:xfrm>
          <a:prstGeom prst="rect">
            <a:avLst/>
          </a:prstGeom>
        </p:spPr>
      </p:pic>
      <p:pic>
        <p:nvPicPr>
          <p:cNvPr id="11" name="Picture 10">
            <a:extLst>
              <a:ext uri="{FF2B5EF4-FFF2-40B4-BE49-F238E27FC236}">
                <a16:creationId xmlns:a16="http://schemas.microsoft.com/office/drawing/2014/main" id="{F9669DCF-B506-20CE-3E6A-EC05DA21213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 y="0"/>
            <a:ext cx="3425882" cy="2164580"/>
          </a:xfrm>
          <a:prstGeom prst="rect">
            <a:avLst/>
          </a:prstGeom>
          <a:ln>
            <a:noFill/>
          </a:ln>
        </p:spPr>
      </p:pic>
      <p:sp>
        <p:nvSpPr>
          <p:cNvPr id="2" name="Rectangle 1">
            <a:extLst>
              <a:ext uri="{FF2B5EF4-FFF2-40B4-BE49-F238E27FC236}">
                <a16:creationId xmlns:a16="http://schemas.microsoft.com/office/drawing/2014/main" id="{66BCBDBC-3258-6A03-6900-EE572E7B51D8}"/>
              </a:ext>
              <a:ext uri="{C183D7F6-B498-43B3-948B-1728B52AA6E4}">
                <adec:decorative xmlns:adec="http://schemas.microsoft.com/office/drawing/2017/decorative" val="1"/>
              </a:ext>
            </a:extLst>
          </p:cNvPr>
          <p:cNvSpPr/>
          <p:nvPr/>
        </p:nvSpPr>
        <p:spPr>
          <a:xfrm>
            <a:off x="3425883" y="0"/>
            <a:ext cx="5309790" cy="2177704"/>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EF6739D-01A3-9F5A-540C-A2ADDB39CF45}"/>
              </a:ext>
              <a:ext uri="{C183D7F6-B498-43B3-948B-1728B52AA6E4}">
                <adec:decorative xmlns:adec="http://schemas.microsoft.com/office/drawing/2017/decorative" val="1"/>
              </a:ext>
            </a:extLst>
          </p:cNvPr>
          <p:cNvSpPr/>
          <p:nvPr/>
        </p:nvSpPr>
        <p:spPr>
          <a:xfrm>
            <a:off x="1081548" y="2177703"/>
            <a:ext cx="2996024" cy="2533991"/>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
            <a:extLst>
              <a:ext uri="{FF2B5EF4-FFF2-40B4-BE49-F238E27FC236}">
                <a16:creationId xmlns:a16="http://schemas.microsoft.com/office/drawing/2014/main" id="{C255275C-77AE-DC8B-FDD3-E062676AC2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5" name="Rectangle 5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4894F-04C2-00B7-D15E-E20CE923A838}"/>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600" b="1" dirty="0"/>
              <a:t>Sociologist Series 0184</a:t>
            </a:r>
          </a:p>
        </p:txBody>
      </p:sp>
      <p:sp>
        <p:nvSpPr>
          <p:cNvPr id="8" name="Text Placeholder 7">
            <a:extLst>
              <a:ext uri="{FF2B5EF4-FFF2-40B4-BE49-F238E27FC236}">
                <a16:creationId xmlns:a16="http://schemas.microsoft.com/office/drawing/2014/main" id="{611322A0-66E7-B361-DBCB-D5FE573F941F}"/>
              </a:ext>
            </a:extLst>
          </p:cNvPr>
          <p:cNvSpPr>
            <a:spLocks noGrp="1"/>
          </p:cNvSpPr>
          <p:nvPr>
            <p:ph type="body" sz="half" idx="2"/>
          </p:nvPr>
        </p:nvSpPr>
        <p:spPr>
          <a:xfrm>
            <a:off x="233680" y="1747520"/>
            <a:ext cx="6055360" cy="5110480"/>
          </a:xfrm>
        </p:spPr>
        <p:txBody>
          <a:bodyPr vert="horz" lIns="91440" tIns="45720" rIns="91440" bIns="45720" rtlCol="0" anchor="ctr">
            <a:noAutofit/>
          </a:bodyPr>
          <a:lstStyle/>
          <a:p>
            <a:pPr>
              <a:spcBef>
                <a:spcPts val="0"/>
              </a:spcBef>
              <a:spcAft>
                <a:spcPts val="1200"/>
              </a:spcAft>
            </a:pPr>
            <a:endParaRPr lang="en-US" sz="1800" dirty="0"/>
          </a:p>
          <a:p>
            <a:pPr>
              <a:spcBef>
                <a:spcPts val="0"/>
              </a:spcBef>
              <a:spcAft>
                <a:spcPts val="1200"/>
              </a:spcAft>
            </a:pPr>
            <a:endParaRPr lang="en-US" sz="1800" dirty="0"/>
          </a:p>
          <a:p>
            <a:pPr>
              <a:spcBef>
                <a:spcPts val="0"/>
              </a:spcBef>
              <a:spcAft>
                <a:spcPts val="1200"/>
              </a:spcAft>
            </a:pPr>
            <a:endParaRPr lang="en-US" sz="1800" dirty="0"/>
          </a:p>
          <a:p>
            <a:pPr>
              <a:spcBef>
                <a:spcPts val="0"/>
              </a:spcBef>
              <a:spcAft>
                <a:spcPts val="1200"/>
              </a:spcAft>
            </a:pPr>
            <a:r>
              <a:rPr lang="en-US" sz="1900" dirty="0"/>
              <a:t>This series covers positions that involve professional work requiring knowledge of sociology and sociological methods specifically related to the establishment, validation, interpretation, and application of knowledge about social processes. </a:t>
            </a:r>
          </a:p>
          <a:p>
            <a:pPr>
              <a:spcBef>
                <a:spcPts val="0"/>
              </a:spcBef>
              <a:spcAft>
                <a:spcPts val="1200"/>
              </a:spcAft>
            </a:pPr>
            <a:r>
              <a:rPr lang="en-US" sz="1900" dirty="0"/>
              <a:t>Sociologists study specialized areas such as: </a:t>
            </a:r>
          </a:p>
          <a:p>
            <a:pPr marL="137160">
              <a:lnSpc>
                <a:spcPct val="100000"/>
              </a:lnSpc>
              <a:spcBef>
                <a:spcPts val="0"/>
              </a:spcBef>
            </a:pPr>
            <a:r>
              <a:rPr lang="en-US" sz="1900" dirty="0"/>
              <a:t>(1)  changes in the character, size, distribution, and</a:t>
            </a:r>
          </a:p>
          <a:p>
            <a:pPr marL="137160">
              <a:lnSpc>
                <a:spcPct val="100000"/>
              </a:lnSpc>
              <a:spcBef>
                <a:spcPts val="0"/>
              </a:spcBef>
            </a:pPr>
            <a:r>
              <a:rPr lang="en-US" sz="1900" dirty="0"/>
              <a:t>       composition of   the population; </a:t>
            </a:r>
          </a:p>
          <a:p>
            <a:pPr marL="137160">
              <a:lnSpc>
                <a:spcPct val="100000"/>
              </a:lnSpc>
              <a:spcBef>
                <a:spcPts val="0"/>
              </a:spcBef>
            </a:pPr>
            <a:r>
              <a:rPr lang="en-US" sz="1900" dirty="0"/>
              <a:t>(2)  social mechanisms for enforcing compliance with</a:t>
            </a:r>
          </a:p>
          <a:p>
            <a:pPr marL="137160">
              <a:lnSpc>
                <a:spcPct val="100000"/>
              </a:lnSpc>
              <a:spcBef>
                <a:spcPts val="0"/>
              </a:spcBef>
            </a:pPr>
            <a:r>
              <a:rPr lang="en-US" sz="1900" dirty="0"/>
              <a:t>       widely  accepted norms and for controlling  </a:t>
            </a:r>
          </a:p>
          <a:p>
            <a:pPr marL="137160">
              <a:lnSpc>
                <a:spcPct val="100000"/>
              </a:lnSpc>
              <a:spcBef>
                <a:spcPts val="0"/>
              </a:spcBef>
            </a:pPr>
            <a:r>
              <a:rPr lang="en-US" sz="1900" dirty="0"/>
              <a:t>       deviance; </a:t>
            </a:r>
          </a:p>
          <a:p>
            <a:pPr marL="480060" indent="-342900">
              <a:lnSpc>
                <a:spcPct val="100000"/>
              </a:lnSpc>
              <a:spcBef>
                <a:spcPts val="0"/>
              </a:spcBef>
              <a:buAutoNum type="arabicParenBoth" startAt="3"/>
            </a:pPr>
            <a:r>
              <a:rPr lang="en-US" sz="1900" dirty="0"/>
              <a:t> social phenomena having to do with human health and disease; and </a:t>
            </a:r>
          </a:p>
          <a:p>
            <a:pPr marL="480060" indent="-342900">
              <a:lnSpc>
                <a:spcPct val="100000"/>
              </a:lnSpc>
              <a:spcBef>
                <a:spcPts val="0"/>
              </a:spcBef>
              <a:buAutoNum type="arabicParenBoth" startAt="4"/>
            </a:pPr>
            <a:r>
              <a:rPr lang="en-US" sz="1900" dirty="0"/>
              <a:t>the structure and operation of organizations. </a:t>
            </a:r>
          </a:p>
          <a:p>
            <a:pPr marL="480060" indent="-342900">
              <a:lnSpc>
                <a:spcPct val="100000"/>
              </a:lnSpc>
              <a:spcBef>
                <a:spcPts val="0"/>
              </a:spcBef>
              <a:buAutoNum type="arabicParenBoth" startAt="4"/>
            </a:pPr>
            <a:endParaRPr lang="en-US" sz="1800" dirty="0"/>
          </a:p>
          <a:p>
            <a:pPr marL="137160">
              <a:lnSpc>
                <a:spcPct val="100000"/>
              </a:lnSpc>
              <a:spcBef>
                <a:spcPts val="0"/>
              </a:spcBef>
            </a:pPr>
            <a:endParaRPr lang="en-US" sz="1800" dirty="0"/>
          </a:p>
          <a:p>
            <a:pPr marL="137160">
              <a:lnSpc>
                <a:spcPct val="100000"/>
              </a:lnSpc>
              <a:spcBef>
                <a:spcPts val="0"/>
              </a:spcBef>
            </a:pPr>
            <a:endParaRPr lang="en-US" sz="1800" dirty="0"/>
          </a:p>
        </p:txBody>
      </p:sp>
      <p:pic>
        <p:nvPicPr>
          <p:cNvPr id="4" name="Content Placeholder 3" descr="Woman with laptop at café">
            <a:extLst>
              <a:ext uri="{FF2B5EF4-FFF2-40B4-BE49-F238E27FC236}">
                <a16:creationId xmlns:a16="http://schemas.microsoft.com/office/drawing/2014/main" id="{05823E57-9C4C-91F7-D7EE-1E6AFD58F9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25" r="27674" b="-2"/>
          <a:stretch/>
        </p:blipFill>
        <p:spPr>
          <a:xfrm>
            <a:off x="6441243" y="1"/>
            <a:ext cx="5757582" cy="6858000"/>
          </a:xfrm>
          <a:prstGeom prst="rect">
            <a:avLst/>
          </a:prstGeom>
        </p:spPr>
      </p:pic>
      <p:sp>
        <p:nvSpPr>
          <p:cNvPr id="3" name="Slide Number Placeholder 2">
            <a:extLst>
              <a:ext uri="{FF2B5EF4-FFF2-40B4-BE49-F238E27FC236}">
                <a16:creationId xmlns:a16="http://schemas.microsoft.com/office/drawing/2014/main" id="{400FD580-9493-661B-F99E-6884D56EBAA3}"/>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E8A0AF27-A61A-4D45-9502-289706C5D664}"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Tree>
    <p:extLst>
      <p:ext uri="{BB962C8B-B14F-4D97-AF65-F5344CB8AC3E}">
        <p14:creationId xmlns:p14="http://schemas.microsoft.com/office/powerpoint/2010/main" val="222455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7" name="Rectangle 66">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FB8DB-4536-846E-54E5-BCDDFAAACE75}"/>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3600" b="1" dirty="0"/>
              <a:t>Archeologist </a:t>
            </a:r>
            <a:br>
              <a:rPr lang="en-US" sz="3600" b="1" dirty="0"/>
            </a:br>
            <a:r>
              <a:rPr lang="en-US" sz="3600" b="1" dirty="0"/>
              <a:t>Series 0193</a:t>
            </a:r>
          </a:p>
        </p:txBody>
      </p:sp>
      <p:sp>
        <p:nvSpPr>
          <p:cNvPr id="8" name="Text Placeholder 7">
            <a:extLst>
              <a:ext uri="{FF2B5EF4-FFF2-40B4-BE49-F238E27FC236}">
                <a16:creationId xmlns:a16="http://schemas.microsoft.com/office/drawing/2014/main" id="{77C7DB25-379F-D856-5878-7FE338F1F8FD}"/>
              </a:ext>
            </a:extLst>
          </p:cNvPr>
          <p:cNvSpPr>
            <a:spLocks noGrp="1"/>
          </p:cNvSpPr>
          <p:nvPr>
            <p:ph type="body" sz="half" idx="2"/>
          </p:nvPr>
        </p:nvSpPr>
        <p:spPr>
          <a:xfrm>
            <a:off x="599241" y="2499361"/>
            <a:ext cx="5220534" cy="3768089"/>
          </a:xfrm>
        </p:spPr>
        <p:txBody>
          <a:bodyPr vert="horz" lIns="91440" tIns="45720" rIns="91440" bIns="45720" rtlCol="0" anchor="ctr">
            <a:noAutofit/>
          </a:bodyPr>
          <a:lstStyle/>
          <a:p>
            <a:r>
              <a:rPr lang="en-US" sz="1900" dirty="0"/>
              <a:t>This series covers positions that involve professional work in archeology – the scientific study of past human activities through the physical remains of life and past human activities. </a:t>
            </a:r>
          </a:p>
          <a:p>
            <a:r>
              <a:rPr lang="en-US" sz="1900" dirty="0"/>
              <a:t>The work may include research, research, field investigations, laboratory analysis, interpretation or consultative work, preparation of reports for publication, curation and exhibition of collections, and development and implementation of programs and projects that carry out such work. </a:t>
            </a:r>
          </a:p>
          <a:p>
            <a:r>
              <a:rPr lang="en-US" sz="1900" dirty="0"/>
              <a:t>This type of work requires a knowledge of professional archeological principles, theories, concepts, methods, and techniques.</a:t>
            </a:r>
          </a:p>
        </p:txBody>
      </p:sp>
      <p:pic>
        <p:nvPicPr>
          <p:cNvPr id="4" name="Content Placeholder 3" descr="Rear view of person gazing at pyramids">
            <a:extLst>
              <a:ext uri="{FF2B5EF4-FFF2-40B4-BE49-F238E27FC236}">
                <a16:creationId xmlns:a16="http://schemas.microsoft.com/office/drawing/2014/main" id="{D7BF7F04-BE37-B37F-E75A-85A7528489D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822" r="24912" b="-1"/>
          <a:stretch/>
        </p:blipFill>
        <p:spPr>
          <a:xfrm>
            <a:off x="6103027" y="10"/>
            <a:ext cx="6088971" cy="6857990"/>
          </a:xfrm>
          <a:prstGeom prst="rect">
            <a:avLst/>
          </a:prstGeom>
        </p:spPr>
      </p:pic>
      <p:sp>
        <p:nvSpPr>
          <p:cNvPr id="3" name="Slide Number Placeholder 2">
            <a:extLst>
              <a:ext uri="{FF2B5EF4-FFF2-40B4-BE49-F238E27FC236}">
                <a16:creationId xmlns:a16="http://schemas.microsoft.com/office/drawing/2014/main" id="{F0C8A80B-04CD-6C79-DA99-2CCEB282D318}"/>
              </a:ext>
            </a:extLst>
          </p:cNvPr>
          <p:cNvSpPr>
            <a:spLocks noGrp="1"/>
          </p:cNvSpPr>
          <p:nvPr>
            <p:ph type="sldNum" sz="quarter" idx="12"/>
          </p:nvPr>
        </p:nvSpPr>
        <p:spPr/>
        <p:txBody>
          <a:bodyPr/>
          <a:lstStyle/>
          <a:p>
            <a:fld id="{E8A0AF27-A61A-4D45-9502-289706C5D664}" type="slidenum">
              <a:rPr lang="en-US" smtClean="0">
                <a:solidFill>
                  <a:schemeClr val="bg1"/>
                </a:solidFill>
              </a:rPr>
              <a:t>11</a:t>
            </a:fld>
            <a:endParaRPr lang="en-US" dirty="0">
              <a:solidFill>
                <a:schemeClr val="bg1"/>
              </a:solidFill>
            </a:endParaRPr>
          </a:p>
        </p:txBody>
      </p:sp>
    </p:spTree>
    <p:extLst>
      <p:ext uri="{BB962C8B-B14F-4D97-AF65-F5344CB8AC3E}">
        <p14:creationId xmlns:p14="http://schemas.microsoft.com/office/powerpoint/2010/main" val="402030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C13F-1225-F736-FB8B-4D99A947CF17}"/>
              </a:ext>
            </a:extLst>
          </p:cNvPr>
          <p:cNvSpPr>
            <a:spLocks noGrp="1"/>
          </p:cNvSpPr>
          <p:nvPr>
            <p:ph type="title"/>
          </p:nvPr>
        </p:nvSpPr>
        <p:spPr>
          <a:xfrm>
            <a:off x="419757" y="312341"/>
            <a:ext cx="3989070" cy="1250823"/>
          </a:xfrm>
        </p:spPr>
        <p:txBody>
          <a:bodyPr vert="horz" lIns="91440" tIns="45720" rIns="91440" bIns="45720" rtlCol="0" anchor="b">
            <a:normAutofit/>
          </a:bodyPr>
          <a:lstStyle/>
          <a:p>
            <a:r>
              <a:rPr lang="en-US" sz="3600" b="1" dirty="0"/>
              <a:t>Human Resources</a:t>
            </a:r>
            <a:br>
              <a:rPr lang="en-US" sz="3600" b="1" dirty="0"/>
            </a:br>
            <a:r>
              <a:rPr lang="en-US" sz="3600" b="1" dirty="0"/>
              <a:t>Series 0201</a:t>
            </a:r>
          </a:p>
        </p:txBody>
      </p:sp>
      <p:sp>
        <p:nvSpPr>
          <p:cNvPr id="8" name="Text Placeholder 7">
            <a:extLst>
              <a:ext uri="{FF2B5EF4-FFF2-40B4-BE49-F238E27FC236}">
                <a16:creationId xmlns:a16="http://schemas.microsoft.com/office/drawing/2014/main" id="{A3883FB6-BDA6-CA8C-E613-47FAFF3C98FE}"/>
              </a:ext>
            </a:extLst>
          </p:cNvPr>
          <p:cNvSpPr>
            <a:spLocks noGrp="1"/>
          </p:cNvSpPr>
          <p:nvPr>
            <p:ph type="body" sz="half" idx="2"/>
          </p:nvPr>
        </p:nvSpPr>
        <p:spPr>
          <a:xfrm>
            <a:off x="419757" y="1808830"/>
            <a:ext cx="4780893" cy="4535508"/>
          </a:xfrm>
          <a:noFill/>
        </p:spPr>
        <p:txBody>
          <a:bodyPr vert="horz" lIns="91440" tIns="45720" rIns="91440" bIns="45720" rtlCol="0">
            <a:normAutofit fontScale="92500" lnSpcReduction="20000"/>
          </a:bodyPr>
          <a:lstStyle/>
          <a:p>
            <a:pPr marR="0">
              <a:lnSpc>
                <a:spcPct val="110000"/>
              </a:lnSpc>
              <a:spcBef>
                <a:spcPts val="0"/>
              </a:spcBef>
              <a:spcAft>
                <a:spcPts val="1000"/>
              </a:spcAft>
            </a:pPr>
            <a:r>
              <a:rPr lang="en-US" sz="1900" dirty="0">
                <a:effectLst/>
              </a:rPr>
              <a:t>This series (0201) covers two-grade interval administrative positions that manage, supervise, administer, advise on, or deliver human resources management products or services.  </a:t>
            </a:r>
          </a:p>
          <a:p>
            <a:pPr marR="0">
              <a:lnSpc>
                <a:spcPct val="110000"/>
              </a:lnSpc>
              <a:spcBef>
                <a:spcPts val="0"/>
              </a:spcBef>
              <a:spcAft>
                <a:spcPts val="1000"/>
              </a:spcAft>
            </a:pPr>
            <a:r>
              <a:rPr lang="en-US" sz="1900" dirty="0">
                <a:effectLst/>
              </a:rPr>
              <a:t>This series covers, but is not limited to, the following specialties:  </a:t>
            </a:r>
          </a:p>
          <a:p>
            <a:pPr marL="274320" marR="0" indent="-274320">
              <a:lnSpc>
                <a:spcPct val="110000"/>
              </a:lnSpc>
              <a:spcBef>
                <a:spcPts val="0"/>
              </a:spcBef>
              <a:spcAft>
                <a:spcPts val="300"/>
              </a:spcAft>
              <a:buFont typeface="Arial" panose="020B0604020202020204" pitchFamily="34" charset="0"/>
              <a:buChar char="•"/>
            </a:pPr>
            <a:r>
              <a:rPr lang="en-US" sz="1900" dirty="0">
                <a:effectLst/>
              </a:rPr>
              <a:t>Information Systems</a:t>
            </a:r>
          </a:p>
          <a:p>
            <a:pPr marL="274320" marR="0" indent="-274320">
              <a:lnSpc>
                <a:spcPct val="110000"/>
              </a:lnSpc>
              <a:spcBef>
                <a:spcPts val="0"/>
              </a:spcBef>
              <a:spcAft>
                <a:spcPts val="300"/>
              </a:spcAft>
              <a:buFont typeface="Arial" panose="020B0604020202020204" pitchFamily="34" charset="0"/>
              <a:buChar char="•"/>
            </a:pPr>
            <a:r>
              <a:rPr lang="en-US" sz="1900" dirty="0">
                <a:effectLst/>
              </a:rPr>
              <a:t>Classification</a:t>
            </a:r>
          </a:p>
          <a:p>
            <a:pPr marL="274320" marR="0" indent="-274320">
              <a:lnSpc>
                <a:spcPct val="110000"/>
              </a:lnSpc>
              <a:spcBef>
                <a:spcPts val="0"/>
              </a:spcBef>
              <a:spcAft>
                <a:spcPts val="300"/>
              </a:spcAft>
              <a:buFont typeface="Arial" panose="020B0604020202020204" pitchFamily="34" charset="0"/>
              <a:buChar char="•"/>
            </a:pPr>
            <a:r>
              <a:rPr lang="en-US" sz="1900" dirty="0">
                <a:effectLst/>
              </a:rPr>
              <a:t>Compensation</a:t>
            </a:r>
          </a:p>
          <a:p>
            <a:pPr marL="274320" marR="0" indent="-274320">
              <a:lnSpc>
                <a:spcPct val="110000"/>
              </a:lnSpc>
              <a:spcBef>
                <a:spcPts val="0"/>
              </a:spcBef>
              <a:spcAft>
                <a:spcPts val="300"/>
              </a:spcAft>
              <a:buFont typeface="Arial" panose="020B0604020202020204" pitchFamily="34" charset="0"/>
              <a:buChar char="•"/>
            </a:pPr>
            <a:r>
              <a:rPr lang="en-US" sz="1900" dirty="0">
                <a:effectLst/>
              </a:rPr>
              <a:t>Recruitment and Placement </a:t>
            </a:r>
          </a:p>
          <a:p>
            <a:pPr marL="274320" marR="0" indent="-274320">
              <a:lnSpc>
                <a:spcPct val="110000"/>
              </a:lnSpc>
              <a:spcBef>
                <a:spcPts val="0"/>
              </a:spcBef>
              <a:spcAft>
                <a:spcPts val="300"/>
              </a:spcAft>
              <a:buFont typeface="Arial" panose="020B0604020202020204" pitchFamily="34" charset="0"/>
              <a:buChar char="•"/>
            </a:pPr>
            <a:r>
              <a:rPr lang="en-US" sz="1900" dirty="0">
                <a:effectLst/>
              </a:rPr>
              <a:t>Recruitment or Placement</a:t>
            </a:r>
          </a:p>
          <a:p>
            <a:pPr marL="274320" marR="0" indent="-274320">
              <a:lnSpc>
                <a:spcPct val="110000"/>
              </a:lnSpc>
              <a:spcBef>
                <a:spcPts val="0"/>
              </a:spcBef>
              <a:spcAft>
                <a:spcPts val="300"/>
              </a:spcAft>
              <a:buFont typeface="Arial" panose="020B0604020202020204" pitchFamily="34" charset="0"/>
              <a:buChar char="•"/>
            </a:pPr>
            <a:r>
              <a:rPr lang="en-US" sz="1900" dirty="0">
                <a:effectLst/>
              </a:rPr>
              <a:t>Employee Benefits</a:t>
            </a:r>
            <a:endParaRPr lang="en-US" sz="1900" dirty="0"/>
          </a:p>
          <a:p>
            <a:pPr marL="274320" marR="0" indent="-274320">
              <a:lnSpc>
                <a:spcPct val="110000"/>
              </a:lnSpc>
              <a:spcBef>
                <a:spcPts val="0"/>
              </a:spcBef>
              <a:buFont typeface="Arial" panose="020B0604020202020204" pitchFamily="34" charset="0"/>
              <a:buChar char="•"/>
            </a:pPr>
            <a:r>
              <a:rPr lang="en-US" sz="1900" dirty="0">
                <a:effectLst/>
              </a:rPr>
              <a:t>Human Resource Development – work that  involves planning, administering, or evaluating  programs designed to develop employees and manage learning in the organization</a:t>
            </a:r>
          </a:p>
        </p:txBody>
      </p:sp>
      <p:pic>
        <p:nvPicPr>
          <p:cNvPr id="32" name="Content Placeholder 31" descr="image of the USDA Rural Development logo with the text Rural Development Business Center Human Resources office along with a table containing books and a plant.">
            <a:extLst>
              <a:ext uri="{FF2B5EF4-FFF2-40B4-BE49-F238E27FC236}">
                <a16:creationId xmlns:a16="http://schemas.microsoft.com/office/drawing/2014/main" id="{68D2D993-AEDB-5379-EED2-FAF82B60810B}"/>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885" r="10929"/>
          <a:stretch/>
        </p:blipFill>
        <p:spPr>
          <a:xfrm>
            <a:off x="5395902" y="10"/>
            <a:ext cx="67930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2EDFD278-D513-7470-5297-E1ADF291287A}"/>
              </a:ext>
            </a:extLst>
          </p:cNvPr>
          <p:cNvSpPr>
            <a:spLocks noGrp="1"/>
          </p:cNvSpPr>
          <p:nvPr>
            <p:ph type="sldNum" sz="quarter" idx="12"/>
          </p:nvPr>
        </p:nvSpPr>
        <p:spPr/>
        <p:txBody>
          <a:bodyPr/>
          <a:lstStyle/>
          <a:p>
            <a:fld id="{E8A0AF27-A61A-4D45-9502-289706C5D664}" type="slidenum">
              <a:rPr lang="en-US" smtClean="0">
                <a:solidFill>
                  <a:schemeClr val="tx1"/>
                </a:solidFill>
              </a:rPr>
              <a:t>12</a:t>
            </a:fld>
            <a:endParaRPr lang="en-US" dirty="0">
              <a:solidFill>
                <a:schemeClr val="tx1"/>
              </a:solidFill>
            </a:endParaRPr>
          </a:p>
        </p:txBody>
      </p:sp>
    </p:spTree>
    <p:extLst>
      <p:ext uri="{BB962C8B-B14F-4D97-AF65-F5344CB8AC3E}">
        <p14:creationId xmlns:p14="http://schemas.microsoft.com/office/powerpoint/2010/main" val="2879712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1C13F-1225-F736-FB8B-4D99A947CF17}"/>
              </a:ext>
            </a:extLst>
          </p:cNvPr>
          <p:cNvSpPr>
            <a:spLocks noGrp="1"/>
          </p:cNvSpPr>
          <p:nvPr>
            <p:ph type="title"/>
          </p:nvPr>
        </p:nvSpPr>
        <p:spPr>
          <a:xfrm>
            <a:off x="761801" y="250409"/>
            <a:ext cx="10222952" cy="1228299"/>
          </a:xfrm>
        </p:spPr>
        <p:txBody>
          <a:bodyPr vert="horz" lIns="91440" tIns="45720" rIns="91440" bIns="45720" rtlCol="0" anchor="ctr">
            <a:normAutofit/>
          </a:bodyPr>
          <a:lstStyle/>
          <a:p>
            <a:r>
              <a:rPr lang="en-US" sz="3600" b="1" dirty="0"/>
              <a:t>Human Resources Assistance </a:t>
            </a:r>
            <a:br>
              <a:rPr lang="en-US" sz="3600" b="1" dirty="0"/>
            </a:br>
            <a:r>
              <a:rPr lang="en-US" sz="3600" b="1" dirty="0"/>
              <a:t>Series 0203</a:t>
            </a:r>
          </a:p>
        </p:txBody>
      </p:sp>
      <p:sp>
        <p:nvSpPr>
          <p:cNvPr id="8" name="Text Placeholder 7">
            <a:extLst>
              <a:ext uri="{FF2B5EF4-FFF2-40B4-BE49-F238E27FC236}">
                <a16:creationId xmlns:a16="http://schemas.microsoft.com/office/drawing/2014/main" id="{A3883FB6-BDA6-CA8C-E613-47FAFF3C98FE}"/>
              </a:ext>
            </a:extLst>
          </p:cNvPr>
          <p:cNvSpPr>
            <a:spLocks noGrp="1"/>
          </p:cNvSpPr>
          <p:nvPr>
            <p:ph type="body" sz="half" idx="2"/>
          </p:nvPr>
        </p:nvSpPr>
        <p:spPr>
          <a:xfrm>
            <a:off x="761801" y="2154616"/>
            <a:ext cx="5400874" cy="4304326"/>
          </a:xfrm>
        </p:spPr>
        <p:txBody>
          <a:bodyPr vert="horz" lIns="91440" tIns="45720" rIns="91440" bIns="45720" rtlCol="0" anchor="ctr">
            <a:normAutofit/>
          </a:bodyPr>
          <a:lstStyle/>
          <a:p>
            <a:pPr marR="0">
              <a:spcBef>
                <a:spcPts val="0"/>
              </a:spcBef>
              <a:spcAft>
                <a:spcPts val="1200"/>
              </a:spcAft>
            </a:pPr>
            <a:r>
              <a:rPr lang="en-US" sz="1900" dirty="0">
                <a:effectLst/>
              </a:rPr>
              <a:t>This series (0203) covers one–grade interval administrative support positions that supervise, lead, or perform Human Resources (HR) assistance work. </a:t>
            </a:r>
          </a:p>
          <a:p>
            <a:pPr marR="0">
              <a:spcBef>
                <a:spcPts val="0"/>
              </a:spcBef>
              <a:spcAft>
                <a:spcPts val="1200"/>
              </a:spcAft>
            </a:pPr>
            <a:r>
              <a:rPr lang="en-US" sz="1900" dirty="0">
                <a:effectLst/>
              </a:rPr>
              <a:t>Individuals in these positions have a substantial knowledge of civilian and/or military HR terminology, requirements, procedures, operations, functions, regulatory policy, and procedural requirements applicable to HR transactions. </a:t>
            </a:r>
          </a:p>
          <a:p>
            <a:pPr marR="0">
              <a:spcBef>
                <a:spcPts val="0"/>
              </a:spcBef>
              <a:spcAft>
                <a:spcPts val="0"/>
              </a:spcAft>
            </a:pPr>
            <a:r>
              <a:rPr lang="en-US" sz="1900" dirty="0">
                <a:effectLst/>
              </a:rPr>
              <a:t>The work does not require the broad knowledge of Federal HR systems or a depth of knowledge about HR concepts, principles, and techniques that are characteristic of the recognized HR specialist positions in the Human Resources Management Series, 0201.</a:t>
            </a:r>
          </a:p>
        </p:txBody>
      </p:sp>
      <p:pic>
        <p:nvPicPr>
          <p:cNvPr id="32" name="Content Placeholder 31" descr="image of 4 people standing on top of text  that reads &quot;Human Resources.&quot;">
            <a:extLst>
              <a:ext uri="{FF2B5EF4-FFF2-40B4-BE49-F238E27FC236}">
                <a16:creationId xmlns:a16="http://schemas.microsoft.com/office/drawing/2014/main" id="{68D2D993-AEDB-5379-EED2-FAF82B60810B}"/>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10" r="4" b="4"/>
          <a:stretch/>
        </p:blipFill>
        <p:spPr>
          <a:xfrm>
            <a:off x="6534348" y="1966305"/>
            <a:ext cx="4895851" cy="4654506"/>
          </a:xfrm>
          <a:prstGeom prst="rect">
            <a:avLst/>
          </a:prstGeom>
        </p:spPr>
      </p:pic>
      <p:sp>
        <p:nvSpPr>
          <p:cNvPr id="3" name="Slide Number Placeholder 2">
            <a:extLst>
              <a:ext uri="{FF2B5EF4-FFF2-40B4-BE49-F238E27FC236}">
                <a16:creationId xmlns:a16="http://schemas.microsoft.com/office/drawing/2014/main" id="{EEA3BBE0-AAD4-5CC5-B641-BD35667440E3}"/>
              </a:ext>
            </a:extLst>
          </p:cNvPr>
          <p:cNvSpPr>
            <a:spLocks noGrp="1"/>
          </p:cNvSpPr>
          <p:nvPr>
            <p:ph type="sldNum" sz="quarter" idx="12"/>
          </p:nvPr>
        </p:nvSpPr>
        <p:spPr/>
        <p:txBody>
          <a:bodyPr/>
          <a:lstStyle/>
          <a:p>
            <a:fld id="{E8A0AF27-A61A-4D45-9502-289706C5D664}" type="slidenum">
              <a:rPr lang="en-US" smtClean="0">
                <a:solidFill>
                  <a:schemeClr val="tx1"/>
                </a:solidFill>
              </a:rPr>
              <a:t>13</a:t>
            </a:fld>
            <a:endParaRPr lang="en-US" dirty="0">
              <a:solidFill>
                <a:schemeClr val="tx1"/>
              </a:solidFill>
            </a:endParaRPr>
          </a:p>
        </p:txBody>
      </p:sp>
    </p:spTree>
    <p:extLst>
      <p:ext uri="{BB962C8B-B14F-4D97-AF65-F5344CB8AC3E}">
        <p14:creationId xmlns:p14="http://schemas.microsoft.com/office/powerpoint/2010/main" val="362016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32A3E-F6DE-E600-76C1-3A224E9D4E8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600" b="1" kern="1200" dirty="0">
                <a:solidFill>
                  <a:srgbClr val="FFFFFF"/>
                </a:solidFill>
                <a:latin typeface="+mj-lt"/>
                <a:ea typeface="+mj-ea"/>
                <a:cs typeface="+mj-cs"/>
              </a:rPr>
              <a:t>Equal Employment Opportunity Specialist</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Series 0260</a:t>
            </a:r>
          </a:p>
        </p:txBody>
      </p:sp>
      <p:sp>
        <p:nvSpPr>
          <p:cNvPr id="8" name="Text Placeholder 7">
            <a:extLst>
              <a:ext uri="{FF2B5EF4-FFF2-40B4-BE49-F238E27FC236}">
                <a16:creationId xmlns:a16="http://schemas.microsoft.com/office/drawing/2014/main" id="{06A5D7BE-4CFF-D6EC-C07F-932E675C99AD}"/>
              </a:ext>
            </a:extLst>
          </p:cNvPr>
          <p:cNvSpPr>
            <a:spLocks noGrp="1"/>
          </p:cNvSpPr>
          <p:nvPr>
            <p:ph type="body" sz="half" idx="2"/>
          </p:nvPr>
        </p:nvSpPr>
        <p:spPr>
          <a:xfrm>
            <a:off x="4810259" y="649480"/>
            <a:ext cx="6555347" cy="5546047"/>
          </a:xfrm>
        </p:spPr>
        <p:txBody>
          <a:bodyPr vert="horz" lIns="91440" tIns="45720" rIns="91440" bIns="45720" rtlCol="0" anchor="ctr">
            <a:normAutofit/>
          </a:bodyPr>
          <a:lstStyle/>
          <a:p>
            <a:pPr>
              <a:spcBef>
                <a:spcPts val="0"/>
              </a:spcBef>
              <a:spcAft>
                <a:spcPts val="1000"/>
              </a:spcAft>
            </a:pPr>
            <a:r>
              <a:rPr lang="en-US" sz="2000" dirty="0"/>
              <a:t>This series covers positions primarily concerned with  developing, administering, evaluating, or advising on the Federal Government's internal Equal Employment Opportunity Program within various Federal agencies. </a:t>
            </a:r>
          </a:p>
          <a:p>
            <a:pPr>
              <a:spcBef>
                <a:spcPts val="0"/>
              </a:spcBef>
              <a:spcAft>
                <a:spcPts val="1000"/>
              </a:spcAft>
            </a:pPr>
            <a:r>
              <a:rPr lang="en-US" sz="2000" dirty="0"/>
              <a:t>These positions requires knowledge of Federal equal employment opportunity regulations and principles; compliance and enforcement skills; administrative, management, and consulting skills; and knowledge of Federal personnel administration. </a:t>
            </a:r>
          </a:p>
          <a:p>
            <a:pPr>
              <a:spcBef>
                <a:spcPts val="0"/>
              </a:spcBef>
              <a:spcAft>
                <a:spcPts val="1000"/>
              </a:spcAft>
            </a:pPr>
            <a:r>
              <a:rPr lang="en-US" sz="2000" dirty="0"/>
              <a:t>This includes managing special emphasis programs designed to solve the specialized employment problems of women, minorities, veterans, handicapped, persons over age forty, and others as they relate to Federal employment.</a:t>
            </a:r>
          </a:p>
        </p:txBody>
      </p:sp>
      <p:sp>
        <p:nvSpPr>
          <p:cNvPr id="3" name="Slide Number Placeholder 2">
            <a:extLst>
              <a:ext uri="{FF2B5EF4-FFF2-40B4-BE49-F238E27FC236}">
                <a16:creationId xmlns:a16="http://schemas.microsoft.com/office/drawing/2014/main" id="{2EAC8024-2436-F720-BB0C-EAFC37EF6442}"/>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E8A0AF27-A61A-4D45-9502-289706C5D664}" type="slidenum">
              <a:rPr lang="en-US" sz="1100" smtClean="0">
                <a:solidFill>
                  <a:schemeClr val="tx1">
                    <a:lumMod val="50000"/>
                    <a:lumOff val="50000"/>
                  </a:schemeClr>
                </a:solidFill>
              </a:rPr>
              <a:pPr>
                <a:spcAft>
                  <a:spcPts val="600"/>
                </a:spcAft>
              </a:pPr>
              <a:t>14</a:t>
            </a:fld>
            <a:endParaRPr lang="en-US" sz="1100">
              <a:solidFill>
                <a:schemeClr val="tx1">
                  <a:lumMod val="50000"/>
                  <a:lumOff val="50000"/>
                </a:schemeClr>
              </a:solidFill>
            </a:endParaRPr>
          </a:p>
        </p:txBody>
      </p:sp>
    </p:spTree>
    <p:extLst>
      <p:ext uri="{BB962C8B-B14F-4D97-AF65-F5344CB8AC3E}">
        <p14:creationId xmlns:p14="http://schemas.microsoft.com/office/powerpoint/2010/main" val="385460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35">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FA971C-FDB2-ABC9-8BD8-433EF7578D1F}"/>
              </a:ext>
            </a:extLst>
          </p:cNvPr>
          <p:cNvSpPr>
            <a:spLocks noGrp="1"/>
          </p:cNvSpPr>
          <p:nvPr>
            <p:ph type="title"/>
          </p:nvPr>
        </p:nvSpPr>
        <p:spPr>
          <a:xfrm>
            <a:off x="5455920" y="571500"/>
            <a:ext cx="5897881" cy="2486027"/>
          </a:xfrm>
        </p:spPr>
        <p:txBody>
          <a:bodyPr vert="horz" lIns="91440" tIns="45720" rIns="91440" bIns="45720" rtlCol="0" anchor="ctr">
            <a:normAutofit fontScale="90000"/>
          </a:bodyPr>
          <a:lstStyle/>
          <a:p>
            <a:br>
              <a:rPr lang="en-US" sz="1600" dirty="0"/>
            </a:br>
            <a:br>
              <a:rPr lang="en-US" sz="1600" b="1" dirty="0"/>
            </a:br>
            <a:br>
              <a:rPr lang="en-US" sz="1600" b="1" dirty="0"/>
            </a:br>
            <a:r>
              <a:rPr lang="en-US" sz="3300" b="1" dirty="0"/>
              <a:t>Miscellaneous Administration and Program Positions (Deputy State Director, Area Director, Community Development Specialist, Program Coordinator) </a:t>
            </a:r>
            <a:br>
              <a:rPr lang="en-US" sz="3300" b="1" dirty="0"/>
            </a:br>
            <a:r>
              <a:rPr lang="en-US" sz="3300" b="1" dirty="0"/>
              <a:t>Series 0301</a:t>
            </a:r>
            <a:br>
              <a:rPr lang="en-US" sz="1600" b="1" dirty="0"/>
            </a:br>
            <a:br>
              <a:rPr lang="en-US" sz="1600" b="1" dirty="0"/>
            </a:br>
            <a:endParaRPr lang="en-US" sz="1600" b="1" dirty="0"/>
          </a:p>
        </p:txBody>
      </p:sp>
      <p:pic>
        <p:nvPicPr>
          <p:cNvPr id="4" name="Content Placeholder 3" descr="Hallstatt Austria - small town perched between lake and mountains">
            <a:extLst>
              <a:ext uri="{FF2B5EF4-FFF2-40B4-BE49-F238E27FC236}">
                <a16:creationId xmlns:a16="http://schemas.microsoft.com/office/drawing/2014/main" id="{2FEB6317-5E03-C76F-0256-5133C4538C9B}"/>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1112" r="-1" b="-1"/>
          <a:stretch/>
        </p:blipFill>
        <p:spPr>
          <a:xfrm>
            <a:off x="-1" y="-2"/>
            <a:ext cx="5364481" cy="6858002"/>
          </a:xfrm>
          <a:prstGeom prst="rect">
            <a:avLst/>
          </a:prstGeom>
        </p:spPr>
      </p:pic>
      <p:sp>
        <p:nvSpPr>
          <p:cNvPr id="8" name="Text Placeholder 7">
            <a:extLst>
              <a:ext uri="{FF2B5EF4-FFF2-40B4-BE49-F238E27FC236}">
                <a16:creationId xmlns:a16="http://schemas.microsoft.com/office/drawing/2014/main" id="{66DE4E28-6233-420F-5B6E-25F3A4AB0B1E}"/>
              </a:ext>
            </a:extLst>
          </p:cNvPr>
          <p:cNvSpPr>
            <a:spLocks noGrp="1"/>
          </p:cNvSpPr>
          <p:nvPr>
            <p:ph type="body" sz="half" idx="2"/>
          </p:nvPr>
        </p:nvSpPr>
        <p:spPr>
          <a:xfrm>
            <a:off x="5518533" y="3428999"/>
            <a:ext cx="5897881" cy="2657475"/>
          </a:xfrm>
        </p:spPr>
        <p:txBody>
          <a:bodyPr vert="horz" lIns="91440" tIns="45720" rIns="91440" bIns="45720" rtlCol="0" anchor="ctr">
            <a:noAutofit/>
          </a:bodyPr>
          <a:lstStyle/>
          <a:p>
            <a:pPr marR="0">
              <a:spcBef>
                <a:spcPts val="0"/>
              </a:spcBef>
              <a:spcAft>
                <a:spcPts val="1000"/>
              </a:spcAft>
            </a:pPr>
            <a:r>
              <a:rPr lang="en-US" sz="1900" dirty="0"/>
              <a:t>Responsibilities in this occupational series include:</a:t>
            </a:r>
          </a:p>
          <a:p>
            <a:pPr marL="457200" marR="0" indent="-457200">
              <a:spcBef>
                <a:spcPts val="0"/>
              </a:spcBef>
              <a:spcAft>
                <a:spcPts val="1000"/>
              </a:spcAft>
              <a:buAutoNum type="arabicParenBoth"/>
            </a:pPr>
            <a:r>
              <a:rPr lang="en-US" sz="1900" dirty="0"/>
              <a:t>supervising or otherwise managing work requiring analytical ability, judgment, discretion; and </a:t>
            </a:r>
          </a:p>
          <a:p>
            <a:pPr marL="457200" marR="0" indent="-457200">
              <a:spcBef>
                <a:spcPts val="0"/>
              </a:spcBef>
              <a:spcAft>
                <a:spcPts val="1000"/>
              </a:spcAft>
              <a:buAutoNum type="arabicParenBoth"/>
            </a:pPr>
            <a:r>
              <a:rPr lang="en-US" sz="1900" dirty="0"/>
              <a:t>being knowledgeable of a substantial body of administrative or program principles, concepts, policies, and objectives.</a:t>
            </a:r>
          </a:p>
        </p:txBody>
      </p:sp>
      <p:sp>
        <p:nvSpPr>
          <p:cNvPr id="3" name="Slide Number Placeholder 2">
            <a:extLst>
              <a:ext uri="{FF2B5EF4-FFF2-40B4-BE49-F238E27FC236}">
                <a16:creationId xmlns:a16="http://schemas.microsoft.com/office/drawing/2014/main" id="{0547F2CC-3473-9A1F-6948-B70DC7D3A22A}"/>
              </a:ext>
            </a:extLst>
          </p:cNvPr>
          <p:cNvSpPr>
            <a:spLocks noGrp="1"/>
          </p:cNvSpPr>
          <p:nvPr>
            <p:ph type="sldNum" sz="quarter" idx="12"/>
          </p:nvPr>
        </p:nvSpPr>
        <p:spPr/>
        <p:txBody>
          <a:bodyPr/>
          <a:lstStyle/>
          <a:p>
            <a:fld id="{E8A0AF27-A61A-4D45-9502-289706C5D664}" type="slidenum">
              <a:rPr lang="en-US" smtClean="0">
                <a:solidFill>
                  <a:schemeClr val="tx1"/>
                </a:solidFill>
              </a:rPr>
              <a:t>15</a:t>
            </a:fld>
            <a:endParaRPr lang="en-US" dirty="0">
              <a:solidFill>
                <a:schemeClr val="tx1"/>
              </a:solidFill>
            </a:endParaRPr>
          </a:p>
        </p:txBody>
      </p:sp>
    </p:spTree>
    <p:extLst>
      <p:ext uri="{BB962C8B-B14F-4D97-AF65-F5344CB8AC3E}">
        <p14:creationId xmlns:p14="http://schemas.microsoft.com/office/powerpoint/2010/main" val="250192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67" name="Rectangle 6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26DC0-3D48-7B25-EC1C-8D035638A6EB}"/>
              </a:ext>
            </a:extLst>
          </p:cNvPr>
          <p:cNvSpPr>
            <a:spLocks noGrp="1"/>
          </p:cNvSpPr>
          <p:nvPr>
            <p:ph type="title"/>
          </p:nvPr>
        </p:nvSpPr>
        <p:spPr>
          <a:xfrm>
            <a:off x="745188" y="594197"/>
            <a:ext cx="3362522" cy="1097604"/>
          </a:xfrm>
        </p:spPr>
        <p:txBody>
          <a:bodyPr vert="horz" lIns="91440" tIns="45720" rIns="91440" bIns="45720" rtlCol="0" anchor="ctr">
            <a:normAutofit/>
          </a:bodyPr>
          <a:lstStyle/>
          <a:p>
            <a:r>
              <a:rPr lang="en-US" sz="3600" b="1" dirty="0"/>
              <a:t>Clerical Assistant</a:t>
            </a:r>
            <a:br>
              <a:rPr lang="en-US" sz="3600" b="1" dirty="0"/>
            </a:br>
            <a:r>
              <a:rPr lang="en-US" sz="3600" b="1" dirty="0"/>
              <a:t>Series 0303</a:t>
            </a:r>
          </a:p>
        </p:txBody>
      </p:sp>
      <p:sp>
        <p:nvSpPr>
          <p:cNvPr id="8" name="Text Placeholder 7">
            <a:extLst>
              <a:ext uri="{FF2B5EF4-FFF2-40B4-BE49-F238E27FC236}">
                <a16:creationId xmlns:a16="http://schemas.microsoft.com/office/drawing/2014/main" id="{CC10B39D-8FE8-FF2E-2802-2144B5FC1017}"/>
              </a:ext>
            </a:extLst>
          </p:cNvPr>
          <p:cNvSpPr>
            <a:spLocks noGrp="1"/>
          </p:cNvSpPr>
          <p:nvPr>
            <p:ph type="body" sz="half" idx="2"/>
          </p:nvPr>
        </p:nvSpPr>
        <p:spPr>
          <a:xfrm>
            <a:off x="724547" y="2650655"/>
            <a:ext cx="5076178" cy="2740496"/>
          </a:xfrm>
        </p:spPr>
        <p:txBody>
          <a:bodyPr vert="horz" lIns="91440" tIns="45720" rIns="91440" bIns="45720" rtlCol="0" anchor="ctr">
            <a:normAutofit/>
          </a:bodyPr>
          <a:lstStyle/>
          <a:p>
            <a:pPr>
              <a:spcBef>
                <a:spcPts val="0"/>
              </a:spcBef>
              <a:spcAft>
                <a:spcPts val="1200"/>
              </a:spcAft>
            </a:pPr>
            <a:r>
              <a:rPr lang="en-US" sz="1900" dirty="0"/>
              <a:t>This series includes positions the duties of which are to perform or supervise clerical, assistant, or technician work for which no other series is appropriate. </a:t>
            </a:r>
          </a:p>
          <a:p>
            <a:pPr>
              <a:spcBef>
                <a:spcPts val="0"/>
              </a:spcBef>
              <a:spcAft>
                <a:spcPts val="1200"/>
              </a:spcAft>
            </a:pPr>
            <a:r>
              <a:rPr lang="en-US" sz="1900" dirty="0"/>
              <a:t>The work requires a knowledge of the procedures and techniques involved in carrying out the work of an organization. It also involves application of procedures and practices within the framework of established guidelines. </a:t>
            </a:r>
          </a:p>
        </p:txBody>
      </p:sp>
      <p:pic>
        <p:nvPicPr>
          <p:cNvPr id="5" name="Content Placeholder 4" descr="Paper files on the table">
            <a:extLst>
              <a:ext uri="{FF2B5EF4-FFF2-40B4-BE49-F238E27FC236}">
                <a16:creationId xmlns:a16="http://schemas.microsoft.com/office/drawing/2014/main" id="{F9ADEC2F-9CD1-3995-F5F8-588BBB7597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484" r="19895" b="2"/>
          <a:stretch/>
        </p:blipFill>
        <p:spPr>
          <a:xfrm>
            <a:off x="6096000" y="1"/>
            <a:ext cx="6102825" cy="6858000"/>
          </a:xfrm>
          <a:prstGeom prst="rect">
            <a:avLst/>
          </a:prstGeom>
        </p:spPr>
      </p:pic>
      <p:sp>
        <p:nvSpPr>
          <p:cNvPr id="3" name="Slide Number Placeholder 2">
            <a:extLst>
              <a:ext uri="{FF2B5EF4-FFF2-40B4-BE49-F238E27FC236}">
                <a16:creationId xmlns:a16="http://schemas.microsoft.com/office/drawing/2014/main" id="{8D2055FE-4836-95DD-4063-8C933F58E6A6}"/>
              </a:ext>
            </a:extLst>
          </p:cNvPr>
          <p:cNvSpPr>
            <a:spLocks noGrp="1"/>
          </p:cNvSpPr>
          <p:nvPr>
            <p:ph type="sldNum" sz="quarter" idx="12"/>
          </p:nvPr>
        </p:nvSpPr>
        <p:spPr/>
        <p:txBody>
          <a:bodyPr/>
          <a:lstStyle/>
          <a:p>
            <a:fld id="{E8A0AF27-A61A-4D45-9502-289706C5D664}" type="slidenum">
              <a:rPr lang="en-US" smtClean="0">
                <a:solidFill>
                  <a:schemeClr val="tx1"/>
                </a:solidFill>
              </a:rPr>
              <a:t>16</a:t>
            </a:fld>
            <a:endParaRPr lang="en-US" dirty="0">
              <a:solidFill>
                <a:schemeClr val="tx1"/>
              </a:solidFill>
            </a:endParaRPr>
          </a:p>
        </p:txBody>
      </p:sp>
    </p:spTree>
    <p:extLst>
      <p:ext uri="{BB962C8B-B14F-4D97-AF65-F5344CB8AC3E}">
        <p14:creationId xmlns:p14="http://schemas.microsoft.com/office/powerpoint/2010/main" val="2969507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FDEC-40EE-852F-1FA7-9418E2D3EEDD}"/>
              </a:ext>
            </a:extLst>
          </p:cNvPr>
          <p:cNvSpPr>
            <a:spLocks noGrp="1"/>
          </p:cNvSpPr>
          <p:nvPr>
            <p:ph type="title"/>
          </p:nvPr>
        </p:nvSpPr>
        <p:spPr>
          <a:xfrm>
            <a:off x="590944" y="396241"/>
            <a:ext cx="4863558" cy="1156796"/>
          </a:xfrm>
        </p:spPr>
        <p:txBody>
          <a:bodyPr vert="horz" lIns="91440" tIns="45720" rIns="91440" bIns="45720" rtlCol="0" anchor="b">
            <a:normAutofit fontScale="90000"/>
          </a:bodyPr>
          <a:lstStyle/>
          <a:p>
            <a:r>
              <a:rPr lang="en-US" sz="4000" b="1" kern="1200" dirty="0">
                <a:solidFill>
                  <a:schemeClr val="tx1"/>
                </a:solidFill>
                <a:latin typeface="+mj-lt"/>
                <a:ea typeface="+mj-ea"/>
                <a:cs typeface="+mj-cs"/>
              </a:rPr>
              <a:t>Mail Clerk</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Series 0305</a:t>
            </a:r>
            <a:endParaRPr lang="en-US" b="1" kern="1200" dirty="0">
              <a:solidFill>
                <a:schemeClr val="tx1"/>
              </a:solidFill>
              <a:latin typeface="+mj-lt"/>
              <a:ea typeface="+mj-ea"/>
              <a:cs typeface="+mj-cs"/>
            </a:endParaRPr>
          </a:p>
        </p:txBody>
      </p:sp>
      <p:sp>
        <p:nvSpPr>
          <p:cNvPr id="8" name="Text Placeholder 7">
            <a:extLst>
              <a:ext uri="{FF2B5EF4-FFF2-40B4-BE49-F238E27FC236}">
                <a16:creationId xmlns:a16="http://schemas.microsoft.com/office/drawing/2014/main" id="{7E424658-D3B3-55DB-99F9-8D7B7444815A}"/>
              </a:ext>
            </a:extLst>
          </p:cNvPr>
          <p:cNvSpPr>
            <a:spLocks noGrp="1"/>
          </p:cNvSpPr>
          <p:nvPr>
            <p:ph type="body" sz="half" idx="2"/>
          </p:nvPr>
        </p:nvSpPr>
        <p:spPr>
          <a:xfrm>
            <a:off x="624084" y="1614718"/>
            <a:ext cx="5243315" cy="4605107"/>
          </a:xfrm>
        </p:spPr>
        <p:txBody>
          <a:bodyPr vert="horz" lIns="91440" tIns="45720" rIns="91440" bIns="45720" rtlCol="0" anchor="t">
            <a:normAutofit fontScale="92500" lnSpcReduction="10000"/>
          </a:bodyPr>
          <a:lstStyle/>
          <a:p>
            <a:pPr>
              <a:lnSpc>
                <a:spcPct val="100000"/>
              </a:lnSpc>
              <a:spcBef>
                <a:spcPts val="0"/>
              </a:spcBef>
              <a:spcAft>
                <a:spcPts val="1000"/>
              </a:spcAft>
            </a:pPr>
            <a:r>
              <a:rPr lang="en-US" sz="1900" dirty="0"/>
              <a:t>This series covers positions involving the administration, supervision, or performance of clerical work related to the following:</a:t>
            </a:r>
          </a:p>
          <a:p>
            <a:pPr marL="228600" indent="-228600">
              <a:lnSpc>
                <a:spcPct val="100000"/>
              </a:lnSpc>
              <a:spcBef>
                <a:spcPts val="0"/>
              </a:spcBef>
              <a:spcAft>
                <a:spcPts val="1000"/>
              </a:spcAft>
              <a:buFont typeface="Arial" panose="020B0604020202020204" pitchFamily="34" charset="0"/>
              <a:buChar char="•"/>
            </a:pPr>
            <a:r>
              <a:rPr lang="en-US" sz="1900" dirty="0"/>
              <a:t>processing of incoming or outgoing mail and/or the systematic arrangement of records for storage or reference purposes;</a:t>
            </a:r>
          </a:p>
          <a:p>
            <a:pPr marL="228600" indent="-228600">
              <a:lnSpc>
                <a:spcPct val="100000"/>
              </a:lnSpc>
              <a:spcBef>
                <a:spcPts val="0"/>
              </a:spcBef>
              <a:spcAft>
                <a:spcPts val="1000"/>
              </a:spcAft>
              <a:buFont typeface="Arial" panose="020B0604020202020204" pitchFamily="34" charset="0"/>
              <a:buChar char="•"/>
            </a:pPr>
            <a:r>
              <a:rPr lang="en-US" sz="1900" dirty="0"/>
              <a:t>scheduled disposition of records and the performance of related work when such duties require the application of established mail or file methods and procedures;</a:t>
            </a:r>
          </a:p>
          <a:p>
            <a:pPr marL="228600" indent="-228600">
              <a:lnSpc>
                <a:spcPct val="100000"/>
              </a:lnSpc>
              <a:spcBef>
                <a:spcPts val="0"/>
              </a:spcBef>
              <a:spcAft>
                <a:spcPts val="1000"/>
              </a:spcAft>
              <a:buFont typeface="Arial" panose="020B0604020202020204" pitchFamily="34" charset="0"/>
              <a:buChar char="•"/>
            </a:pPr>
            <a:r>
              <a:rPr lang="en-US" sz="1900" dirty="0"/>
              <a:t>knowledge of prescribed systems for governing the flow and control of communications; and/or </a:t>
            </a:r>
          </a:p>
          <a:p>
            <a:pPr marL="228600" indent="-228600">
              <a:lnSpc>
                <a:spcPct val="100000"/>
              </a:lnSpc>
              <a:spcBef>
                <a:spcPts val="0"/>
              </a:spcBef>
              <a:spcAft>
                <a:spcPts val="1000"/>
              </a:spcAft>
              <a:buFont typeface="Arial" panose="020B0604020202020204" pitchFamily="34" charset="0"/>
              <a:buChar char="•"/>
            </a:pPr>
            <a:r>
              <a:rPr lang="en-US" sz="1900" dirty="0"/>
              <a:t>filing, storage and retrieval of records; and</a:t>
            </a:r>
          </a:p>
          <a:p>
            <a:pPr marL="228600" indent="-228600">
              <a:lnSpc>
                <a:spcPct val="100000"/>
              </a:lnSpc>
              <a:spcBef>
                <a:spcPts val="0"/>
              </a:spcBef>
              <a:spcAft>
                <a:spcPts val="1000"/>
              </a:spcAft>
              <a:buFont typeface="Arial" panose="020B0604020202020204" pitchFamily="34" charset="0"/>
              <a:buChar char="•"/>
            </a:pPr>
            <a:r>
              <a:rPr lang="en-US" sz="1900" dirty="0"/>
              <a:t>knowledge of the organization and functions of the operating unit or units serviced.</a:t>
            </a:r>
          </a:p>
        </p:txBody>
      </p:sp>
      <p:pic>
        <p:nvPicPr>
          <p:cNvPr id="4" name="Content Placeholder 3" descr="Man in workshop writing and holding tablet">
            <a:extLst>
              <a:ext uri="{FF2B5EF4-FFF2-40B4-BE49-F238E27FC236}">
                <a16:creationId xmlns:a16="http://schemas.microsoft.com/office/drawing/2014/main" id="{66FE47C6-E761-AA86-A8A5-F379ABDA66E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37" t="6484" r="19961" b="-1"/>
          <a:stretch/>
        </p:blipFill>
        <p:spPr>
          <a:xfrm>
            <a:off x="6096001" y="1287395"/>
            <a:ext cx="5319062" cy="4208127"/>
          </a:xfrm>
          <a:prstGeom prst="rect">
            <a:avLst/>
          </a:prstGeom>
        </p:spPr>
      </p:pic>
      <p:grpSp>
        <p:nvGrpSpPr>
          <p:cNvPr id="55" name="Group 5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6" name="Rectangle 5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CBC5E9AB-08EE-85C6-14B8-E1FE5A21DA4C}"/>
              </a:ext>
            </a:extLst>
          </p:cNvPr>
          <p:cNvSpPr>
            <a:spLocks noGrp="1"/>
          </p:cNvSpPr>
          <p:nvPr>
            <p:ph type="sldNum" sz="quarter" idx="12"/>
          </p:nvPr>
        </p:nvSpPr>
        <p:spPr/>
        <p:txBody>
          <a:bodyPr/>
          <a:lstStyle/>
          <a:p>
            <a:fld id="{E8A0AF27-A61A-4D45-9502-289706C5D664}" type="slidenum">
              <a:rPr lang="en-US" smtClean="0">
                <a:solidFill>
                  <a:schemeClr val="tx1"/>
                </a:solidFill>
              </a:rPr>
              <a:t>17</a:t>
            </a:fld>
            <a:endParaRPr lang="en-US" dirty="0">
              <a:solidFill>
                <a:schemeClr val="tx1"/>
              </a:solidFill>
            </a:endParaRPr>
          </a:p>
        </p:txBody>
      </p:sp>
    </p:spTree>
    <p:extLst>
      <p:ext uri="{BB962C8B-B14F-4D97-AF65-F5344CB8AC3E}">
        <p14:creationId xmlns:p14="http://schemas.microsoft.com/office/powerpoint/2010/main" val="3183356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reaching for a paper on a table full of paper and sticky notes">
            <a:extLst>
              <a:ext uri="{FF2B5EF4-FFF2-40B4-BE49-F238E27FC236}">
                <a16:creationId xmlns:a16="http://schemas.microsoft.com/office/drawing/2014/main" id="{837DEE66-7AD9-683F-86A9-663DA0E593DD}"/>
              </a:ext>
            </a:extLst>
          </p:cNvPr>
          <p:cNvPicPr>
            <a:picLocks noChangeAspect="1"/>
          </p:cNvPicPr>
          <p:nvPr/>
        </p:nvPicPr>
        <p:blipFill>
          <a:blip r:embed="rId3">
            <a:extLst>
              <a:ext uri="{28A0092B-C50C-407E-A947-70E740481C1C}">
                <a14:useLocalDpi xmlns:a14="http://schemas.microsoft.com/office/drawing/2010/main" val="0"/>
              </a:ext>
            </a:extLst>
          </a:blip>
          <a:srcRect l="2450" r="3432" b="-1"/>
          <a:stretch/>
        </p:blipFill>
        <p:spPr>
          <a:xfrm>
            <a:off x="1" y="10"/>
            <a:ext cx="7143749"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5D0637-85E3-4904-F330-BFDAC4662C62}"/>
              </a:ext>
            </a:extLst>
          </p:cNvPr>
          <p:cNvSpPr>
            <a:spLocks noGrp="1"/>
          </p:cNvSpPr>
          <p:nvPr>
            <p:ph type="title"/>
          </p:nvPr>
        </p:nvSpPr>
        <p:spPr>
          <a:xfrm>
            <a:off x="7143751" y="256575"/>
            <a:ext cx="4943474" cy="1499604"/>
          </a:xfrm>
        </p:spPr>
        <p:txBody>
          <a:bodyPr vert="horz" lIns="91440" tIns="45720" rIns="91440" bIns="45720" rtlCol="0" anchor="ctr">
            <a:noAutofit/>
          </a:bodyPr>
          <a:lstStyle/>
          <a:p>
            <a:r>
              <a:rPr lang="en-US" sz="3300" b="1" dirty="0"/>
              <a:t>Gen</a:t>
            </a:r>
            <a:r>
              <a:rPr lang="en-US" sz="3600" b="1" dirty="0"/>
              <a:t>eral Information Specialist</a:t>
            </a:r>
            <a:br>
              <a:rPr lang="en-US" sz="3600" b="1" dirty="0"/>
            </a:br>
            <a:r>
              <a:rPr lang="en-US" sz="3600" b="1" dirty="0"/>
              <a:t>Series 0306</a:t>
            </a:r>
          </a:p>
        </p:txBody>
      </p:sp>
      <p:sp>
        <p:nvSpPr>
          <p:cNvPr id="5" name="Content Placeholder 4">
            <a:extLst>
              <a:ext uri="{FF2B5EF4-FFF2-40B4-BE49-F238E27FC236}">
                <a16:creationId xmlns:a16="http://schemas.microsoft.com/office/drawing/2014/main" id="{480FC5B9-2E28-1EB2-FF68-F0DBB88AC94A}"/>
              </a:ext>
            </a:extLst>
          </p:cNvPr>
          <p:cNvSpPr>
            <a:spLocks noGrp="1"/>
          </p:cNvSpPr>
          <p:nvPr>
            <p:ph idx="1"/>
          </p:nvPr>
        </p:nvSpPr>
        <p:spPr>
          <a:xfrm>
            <a:off x="7143750" y="1959968"/>
            <a:ext cx="4943476" cy="4641457"/>
          </a:xfrm>
        </p:spPr>
        <p:txBody>
          <a:bodyPr vert="horz" lIns="91440" tIns="45720" rIns="91440" bIns="45720" rtlCol="0">
            <a:noAutofit/>
          </a:bodyPr>
          <a:lstStyle/>
          <a:p>
            <a:pPr marL="0" indent="0">
              <a:spcBef>
                <a:spcPts val="0"/>
              </a:spcBef>
              <a:spcAft>
                <a:spcPts val="1200"/>
              </a:spcAft>
              <a:buNone/>
            </a:pPr>
            <a:r>
              <a:rPr lang="en-US" sz="1900" dirty="0"/>
              <a:t>This series includes positions responsible for administering, analyzing, supervising, or performing work involved in establishing, disseminating or managing Federal Government information. </a:t>
            </a:r>
          </a:p>
          <a:p>
            <a:pPr marL="0" indent="0">
              <a:spcBef>
                <a:spcPts val="0"/>
              </a:spcBef>
              <a:spcAft>
                <a:spcPts val="1200"/>
              </a:spcAft>
              <a:buNone/>
            </a:pPr>
            <a:r>
              <a:rPr lang="en-US" sz="1900" dirty="0"/>
              <a:t>Government Information Specialists formulate policy, advise agency management, and ensure compliance with Federal laws governing the flow of information. </a:t>
            </a:r>
          </a:p>
          <a:p>
            <a:pPr marL="0" indent="0">
              <a:spcBef>
                <a:spcPts val="0"/>
              </a:spcBef>
              <a:spcAft>
                <a:spcPts val="1200"/>
              </a:spcAft>
              <a:buNone/>
            </a:pPr>
            <a:r>
              <a:rPr lang="en-US" sz="1900" dirty="0"/>
              <a:t>The work also involves the safeguarding of Government information while supporting accountability and transparency. </a:t>
            </a:r>
          </a:p>
        </p:txBody>
      </p:sp>
      <p:sp>
        <p:nvSpPr>
          <p:cNvPr id="3" name="Slide Number Placeholder 2">
            <a:extLst>
              <a:ext uri="{FF2B5EF4-FFF2-40B4-BE49-F238E27FC236}">
                <a16:creationId xmlns:a16="http://schemas.microsoft.com/office/drawing/2014/main" id="{D4F59C5A-5343-67D9-8C69-0670AF3BF3F5}"/>
              </a:ext>
            </a:extLst>
          </p:cNvPr>
          <p:cNvSpPr>
            <a:spLocks noGrp="1"/>
          </p:cNvSpPr>
          <p:nvPr>
            <p:ph type="sldNum" sz="quarter" idx="12"/>
          </p:nvPr>
        </p:nvSpPr>
        <p:spPr/>
        <p:txBody>
          <a:bodyPr/>
          <a:lstStyle/>
          <a:p>
            <a:fld id="{E8A0AF27-A61A-4D45-9502-289706C5D664}" type="slidenum">
              <a:rPr lang="en-US" smtClean="0">
                <a:solidFill>
                  <a:schemeClr val="tx1"/>
                </a:solidFill>
              </a:rPr>
              <a:t>18</a:t>
            </a:fld>
            <a:endParaRPr lang="en-US" dirty="0">
              <a:solidFill>
                <a:schemeClr val="tx1"/>
              </a:solidFill>
            </a:endParaRPr>
          </a:p>
        </p:txBody>
      </p:sp>
    </p:spTree>
    <p:extLst>
      <p:ext uri="{BB962C8B-B14F-4D97-AF65-F5344CB8AC3E}">
        <p14:creationId xmlns:p14="http://schemas.microsoft.com/office/powerpoint/2010/main" val="3546879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49CB-2DED-3602-309C-F0FC0E9599BF}"/>
              </a:ext>
            </a:extLst>
          </p:cNvPr>
          <p:cNvSpPr>
            <a:spLocks noGrp="1"/>
          </p:cNvSpPr>
          <p:nvPr>
            <p:ph type="title"/>
          </p:nvPr>
        </p:nvSpPr>
        <p:spPr>
          <a:xfrm>
            <a:off x="761840" y="960830"/>
            <a:ext cx="4400710" cy="1610708"/>
          </a:xfrm>
        </p:spPr>
        <p:txBody>
          <a:bodyPr vert="horz" lIns="91440" tIns="45720" rIns="91440" bIns="45720" rtlCol="0" anchor="t">
            <a:noAutofit/>
          </a:bodyPr>
          <a:lstStyle/>
          <a:p>
            <a:r>
              <a:rPr lang="en-US" sz="3600" b="1" kern="1200" dirty="0">
                <a:solidFill>
                  <a:schemeClr val="tx1"/>
                </a:solidFill>
                <a:latin typeface="+mj-lt"/>
                <a:ea typeface="+mj-ea"/>
                <a:cs typeface="+mj-cs"/>
              </a:rPr>
              <a:t>Records &amp; Information Management</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0308</a:t>
            </a:r>
          </a:p>
        </p:txBody>
      </p:sp>
      <p:cxnSp>
        <p:nvCxnSpPr>
          <p:cNvPr id="55" name="Straight Connector 5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2E5D1C81-5E24-0C66-DDF6-57E8FEF73E39}"/>
              </a:ext>
            </a:extLst>
          </p:cNvPr>
          <p:cNvSpPr>
            <a:spLocks noGrp="1"/>
          </p:cNvSpPr>
          <p:nvPr>
            <p:ph type="body" sz="half" idx="2"/>
          </p:nvPr>
        </p:nvSpPr>
        <p:spPr>
          <a:xfrm>
            <a:off x="761840" y="2565759"/>
            <a:ext cx="5153185" cy="3815991"/>
          </a:xfrm>
        </p:spPr>
        <p:txBody>
          <a:bodyPr vert="horz" lIns="91440" tIns="45720" rIns="91440" bIns="45720" rtlCol="0">
            <a:normAutofit fontScale="92500"/>
          </a:bodyPr>
          <a:lstStyle/>
          <a:p>
            <a:pPr>
              <a:lnSpc>
                <a:spcPct val="100000"/>
              </a:lnSpc>
              <a:spcBef>
                <a:spcPts val="0"/>
              </a:spcBef>
            </a:pPr>
            <a:r>
              <a:rPr lang="en-US" sz="1900" dirty="0"/>
              <a:t>This series includes positions that supervise, lead, or perform records information management work. </a:t>
            </a:r>
          </a:p>
          <a:p>
            <a:pPr>
              <a:lnSpc>
                <a:spcPct val="100000"/>
              </a:lnSpc>
              <a:spcBef>
                <a:spcPts val="0"/>
              </a:spcBef>
              <a:spcAft>
                <a:spcPts val="1000"/>
              </a:spcAft>
            </a:pPr>
            <a:r>
              <a:rPr lang="en-US" sz="1900" dirty="0"/>
              <a:t>The duties for these positions include the following:</a:t>
            </a:r>
          </a:p>
          <a:p>
            <a:pPr marL="320040" indent="-320040">
              <a:lnSpc>
                <a:spcPct val="100000"/>
              </a:lnSpc>
              <a:spcBef>
                <a:spcPts val="0"/>
              </a:spcBef>
              <a:spcAft>
                <a:spcPts val="1000"/>
              </a:spcAft>
              <a:buAutoNum type="arabicParenBoth"/>
            </a:pPr>
            <a:r>
              <a:rPr lang="en-US" sz="1900" dirty="0"/>
              <a:t>planning, controlling, directing, organizing, training, promoting, and other activities related to records creation, records maintenance and use; </a:t>
            </a:r>
          </a:p>
          <a:p>
            <a:pPr marL="320040" indent="-320040">
              <a:lnSpc>
                <a:spcPct val="100000"/>
              </a:lnSpc>
              <a:spcBef>
                <a:spcPts val="0"/>
              </a:spcBef>
              <a:spcAft>
                <a:spcPts val="1000"/>
              </a:spcAft>
              <a:buAutoNum type="arabicParenBoth"/>
            </a:pPr>
            <a:r>
              <a:rPr lang="en-US" sz="1900" dirty="0"/>
              <a:t>disposition in order to achieve adequate and proper documentation of the policies and transactions of the Federal Government; and</a:t>
            </a:r>
          </a:p>
          <a:p>
            <a:pPr marL="320040" indent="-320040">
              <a:lnSpc>
                <a:spcPct val="100000"/>
              </a:lnSpc>
              <a:spcBef>
                <a:spcPts val="0"/>
              </a:spcBef>
              <a:spcAft>
                <a:spcPts val="1000"/>
              </a:spcAft>
              <a:buAutoNum type="arabicParenBoth"/>
            </a:pPr>
            <a:r>
              <a:rPr lang="en-US" sz="1900" dirty="0"/>
              <a:t>effective and economical management of agency operations.</a:t>
            </a:r>
          </a:p>
        </p:txBody>
      </p:sp>
      <p:pic>
        <p:nvPicPr>
          <p:cNvPr id="4" name="Content Placeholder 3" descr="Files on shelves">
            <a:extLst>
              <a:ext uri="{FF2B5EF4-FFF2-40B4-BE49-F238E27FC236}">
                <a16:creationId xmlns:a16="http://schemas.microsoft.com/office/drawing/2014/main" id="{531FED13-EE54-1603-7618-EF07FB23A8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527" r="23585" b="1563"/>
          <a:stretch/>
        </p:blipFill>
        <p:spPr>
          <a:xfrm>
            <a:off x="6181725" y="1318960"/>
            <a:ext cx="5334160" cy="4220079"/>
          </a:xfrm>
          <a:prstGeom prst="rect">
            <a:avLst/>
          </a:prstGeom>
        </p:spPr>
      </p:pic>
      <p:sp>
        <p:nvSpPr>
          <p:cNvPr id="3" name="Slide Number Placeholder 2">
            <a:extLst>
              <a:ext uri="{FF2B5EF4-FFF2-40B4-BE49-F238E27FC236}">
                <a16:creationId xmlns:a16="http://schemas.microsoft.com/office/drawing/2014/main" id="{F5DE22AF-F342-3419-D02C-91EF89154E07}"/>
              </a:ext>
            </a:extLst>
          </p:cNvPr>
          <p:cNvSpPr>
            <a:spLocks noGrp="1"/>
          </p:cNvSpPr>
          <p:nvPr>
            <p:ph type="sldNum" sz="quarter" idx="12"/>
          </p:nvPr>
        </p:nvSpPr>
        <p:spPr/>
        <p:txBody>
          <a:bodyPr/>
          <a:lstStyle/>
          <a:p>
            <a:fld id="{E8A0AF27-A61A-4D45-9502-289706C5D664}" type="slidenum">
              <a:rPr lang="en-US" smtClean="0">
                <a:solidFill>
                  <a:schemeClr val="tx1"/>
                </a:solidFill>
              </a:rPr>
              <a:t>19</a:t>
            </a:fld>
            <a:endParaRPr lang="en-US" dirty="0">
              <a:solidFill>
                <a:schemeClr val="tx1"/>
              </a:solidFill>
            </a:endParaRPr>
          </a:p>
        </p:txBody>
      </p:sp>
    </p:spTree>
    <p:extLst>
      <p:ext uri="{BB962C8B-B14F-4D97-AF65-F5344CB8AC3E}">
        <p14:creationId xmlns:p14="http://schemas.microsoft.com/office/powerpoint/2010/main" val="92568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3FE66-126E-48F6-1A5A-F9B3B6A864EB}"/>
              </a:ext>
              <a:ext uri="{C183D7F6-B498-43B3-948B-1728B52AA6E4}">
                <adec:decorative xmlns:adec="http://schemas.microsoft.com/office/drawing/2017/decorative" val="1"/>
              </a:ext>
            </a:extLst>
          </p:cNvPr>
          <p:cNvSpPr>
            <a:spLocks noGrp="1"/>
          </p:cNvSpPr>
          <p:nvPr>
            <p:ph type="title"/>
          </p:nvPr>
        </p:nvSpPr>
        <p:spPr>
          <a:xfrm>
            <a:off x="556592" y="2475498"/>
            <a:ext cx="3954448" cy="1610892"/>
          </a:xfrm>
        </p:spPr>
        <p:txBody>
          <a:bodyPr vert="horz" lIns="91440" tIns="45720" rIns="91440" bIns="45720" rtlCol="0" anchor="t">
            <a:normAutofit fontScale="90000"/>
          </a:bodyPr>
          <a:lstStyle/>
          <a:p>
            <a:r>
              <a:rPr lang="en-US" sz="4000" b="1" kern="1200" dirty="0">
                <a:solidFill>
                  <a:schemeClr val="tx1"/>
                </a:solidFill>
                <a:latin typeface="+mj-lt"/>
                <a:ea typeface="+mj-ea"/>
                <a:cs typeface="+mj-cs"/>
              </a:rPr>
              <a:t>Rural Development Opportunities to Serve America</a:t>
            </a:r>
            <a:endParaRPr lang="en-US" sz="2500" b="1" kern="1200" dirty="0">
              <a:solidFill>
                <a:schemeClr val="tx1"/>
              </a:solidFill>
              <a:latin typeface="+mj-lt"/>
              <a:ea typeface="+mj-ea"/>
              <a:cs typeface="+mj-cs"/>
            </a:endParaRPr>
          </a:p>
        </p:txBody>
      </p:sp>
      <p:pic>
        <p:nvPicPr>
          <p:cNvPr id="3" name="Content Placeholder 2">
            <a:extLst>
              <a:ext uri="{FF2B5EF4-FFF2-40B4-BE49-F238E27FC236}">
                <a16:creationId xmlns:a16="http://schemas.microsoft.com/office/drawing/2014/main" id="{36BE7A92-6063-ABA2-E413-32A585091834}"/>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592" y="215031"/>
            <a:ext cx="11139778" cy="1922087"/>
          </a:xfrm>
          <a:prstGeom prst="rect">
            <a:avLst/>
          </a:prstGeom>
        </p:spPr>
      </p:pic>
      <p:sp>
        <p:nvSpPr>
          <p:cNvPr id="45" name="Text Placeholder 3">
            <a:extLst>
              <a:ext uri="{FF2B5EF4-FFF2-40B4-BE49-F238E27FC236}">
                <a16:creationId xmlns:a16="http://schemas.microsoft.com/office/drawing/2014/main" id="{4889ADDE-7FBB-C977-3652-68473A3EAFB6}"/>
              </a:ext>
            </a:extLst>
          </p:cNvPr>
          <p:cNvSpPr>
            <a:spLocks noGrp="1" noChangeAspect="1"/>
          </p:cNvSpPr>
          <p:nvPr>
            <p:ph type="body" sz="half" idx="2"/>
          </p:nvPr>
        </p:nvSpPr>
        <p:spPr>
          <a:xfrm>
            <a:off x="4520564" y="2475498"/>
            <a:ext cx="7442835" cy="3744327"/>
          </a:xfrm>
        </p:spPr>
        <p:txBody>
          <a:bodyPr vert="horz" lIns="91440" tIns="45720" rIns="91440" bIns="45720" rtlCol="0" anchor="t">
            <a:noAutofit/>
          </a:bodyPr>
          <a:lstStyle/>
          <a:p>
            <a:pPr>
              <a:spcBef>
                <a:spcPts val="0"/>
              </a:spcBef>
              <a:spcAft>
                <a:spcPts val="1200"/>
              </a:spcAft>
            </a:pPr>
            <a:r>
              <a:rPr lang="en-US" sz="1900" dirty="0"/>
              <a:t>A strong community is rooted in its people. The U.S. Department of Agriculture (USDA) Rural Development (RD) mission area invests in rural America with grants and relending programs. Our programs and services help first responders put people’s safety first, help schools teach kids, and help hospitals care for everyone. </a:t>
            </a:r>
          </a:p>
          <a:p>
            <a:pPr>
              <a:spcBef>
                <a:spcPts val="0"/>
              </a:spcBef>
              <a:spcAft>
                <a:spcPts val="1200"/>
              </a:spcAft>
            </a:pPr>
            <a:r>
              <a:rPr lang="en-US" sz="1900" dirty="0"/>
              <a:t>Our partnerships support infrastructure so the people of rural America get connected to new markets and jobs of the future. Together, with local leaders and partners, we promote growth and prosperity in communities.</a:t>
            </a:r>
          </a:p>
          <a:p>
            <a:pPr>
              <a:spcBef>
                <a:spcPts val="0"/>
              </a:spcBef>
              <a:spcAft>
                <a:spcPts val="1200"/>
              </a:spcAft>
            </a:pPr>
            <a:r>
              <a:rPr lang="en-US" sz="1900" dirty="0"/>
              <a:t>Today, USDA Rural Development operates more than 70 programs, delivers over $40 billion a year in loans, loan guarantees, and grants to rural communities, and manages a $200 billion loan portfolio. </a:t>
            </a:r>
            <a:endParaRPr lang="en-US" sz="1900" b="1" dirty="0"/>
          </a:p>
          <a:p>
            <a:pPr>
              <a:spcBef>
                <a:spcPts val="0"/>
              </a:spcBef>
              <a:spcAft>
                <a:spcPts val="1200"/>
              </a:spcAft>
            </a:pPr>
            <a:r>
              <a:rPr lang="en-US" sz="1900" b="1" dirty="0"/>
              <a:t>For more information, please visit </a:t>
            </a:r>
            <a:r>
              <a:rPr lang="en-US" sz="1900" b="1" dirty="0">
                <a:hlinkClick r:id="rId3"/>
              </a:rPr>
              <a:t>Careers at Rural Development</a:t>
            </a:r>
            <a:r>
              <a:rPr lang="en-US" sz="1900" b="1" dirty="0"/>
              <a:t>. </a:t>
            </a:r>
          </a:p>
        </p:txBody>
      </p:sp>
      <p:sp>
        <p:nvSpPr>
          <p:cNvPr id="129" name="Rectangle 128">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8AB1B2A-A8DA-6815-213D-44830421DC31}"/>
              </a:ext>
            </a:extLst>
          </p:cNvPr>
          <p:cNvSpPr>
            <a:spLocks noGrp="1"/>
          </p:cNvSpPr>
          <p:nvPr>
            <p:ph type="sldNum" sz="quarter" idx="12"/>
          </p:nvPr>
        </p:nvSpPr>
        <p:spPr/>
        <p:txBody>
          <a:bodyPr/>
          <a:lstStyle/>
          <a:p>
            <a:fld id="{E8A0AF27-A61A-4D45-9502-289706C5D664}"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57828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CC22E-7715-A06E-EF6C-3FF12DAE0B03}"/>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3600" b="1" kern="1200" dirty="0">
                <a:solidFill>
                  <a:srgbClr val="FFFFFF"/>
                </a:solidFill>
                <a:latin typeface="+mj-lt"/>
                <a:ea typeface="+mj-ea"/>
                <a:cs typeface="+mj-cs"/>
              </a:rPr>
              <a:t>Secretary </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(Office Automation)</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Series 0318</a:t>
            </a:r>
          </a:p>
        </p:txBody>
      </p:sp>
      <p:sp>
        <p:nvSpPr>
          <p:cNvPr id="72" name="Arc 7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0DE57494-F654-B03B-1080-33BBA022B75F}"/>
              </a:ext>
            </a:extLst>
          </p:cNvPr>
          <p:cNvSpPr>
            <a:spLocks noGrp="1"/>
          </p:cNvSpPr>
          <p:nvPr>
            <p:ph type="body" sz="half" idx="2"/>
          </p:nvPr>
        </p:nvSpPr>
        <p:spPr>
          <a:xfrm>
            <a:off x="5370153" y="1526033"/>
            <a:ext cx="5536397" cy="4407176"/>
          </a:xfrm>
        </p:spPr>
        <p:txBody>
          <a:bodyPr vert="horz" lIns="91440" tIns="45720" rIns="91440" bIns="45720" rtlCol="0">
            <a:noAutofit/>
          </a:bodyPr>
          <a:lstStyle/>
          <a:p>
            <a:pPr>
              <a:spcBef>
                <a:spcPts val="0"/>
              </a:spcBef>
              <a:spcAft>
                <a:spcPts val="1000"/>
              </a:spcAft>
            </a:pPr>
            <a:r>
              <a:rPr lang="en-US" sz="2000" dirty="0"/>
              <a:t>This series covers all positions the duties of which are to assist one individual, and in some cases the subordinate staff of that individual, by performing general office work auxiliary to the work of the organization. </a:t>
            </a:r>
          </a:p>
          <a:p>
            <a:pPr>
              <a:spcBef>
                <a:spcPts val="0"/>
              </a:spcBef>
              <a:spcAft>
                <a:spcPts val="1000"/>
              </a:spcAft>
            </a:pPr>
            <a:r>
              <a:rPr lang="en-US" sz="2000" dirty="0"/>
              <a:t>Included in this series, a position must be the principal office clerical or administrative support position in the office, operating independently of any other such position in the office. </a:t>
            </a:r>
          </a:p>
          <a:p>
            <a:pPr>
              <a:spcBef>
                <a:spcPts val="0"/>
              </a:spcBef>
              <a:spcAft>
                <a:spcPts val="1000"/>
              </a:spcAft>
            </a:pPr>
            <a:r>
              <a:rPr lang="en-US" sz="2000" dirty="0"/>
              <a:t>The duties require knowledge of clerical and administrative procedures and requirements, various office skills, and the ability to apply such skills in a way that increases the effectiveness of others. </a:t>
            </a:r>
          </a:p>
        </p:txBody>
      </p:sp>
      <p:sp>
        <p:nvSpPr>
          <p:cNvPr id="3" name="Slide Number Placeholder 2">
            <a:extLst>
              <a:ext uri="{FF2B5EF4-FFF2-40B4-BE49-F238E27FC236}">
                <a16:creationId xmlns:a16="http://schemas.microsoft.com/office/drawing/2014/main" id="{C0378B71-8B96-CAD0-2480-29BE16EAEBE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A0AF27-A61A-4D45-9502-289706C5D664}" type="slidenum">
              <a:rPr lang="en-US" smtClean="0"/>
              <a:pPr>
                <a:spcAft>
                  <a:spcPts val="600"/>
                </a:spcAft>
              </a:pPr>
              <a:t>20</a:t>
            </a:fld>
            <a:endParaRPr lang="en-US"/>
          </a:p>
        </p:txBody>
      </p:sp>
    </p:spTree>
    <p:extLst>
      <p:ext uri="{BB962C8B-B14F-4D97-AF65-F5344CB8AC3E}">
        <p14:creationId xmlns:p14="http://schemas.microsoft.com/office/powerpoint/2010/main" val="304511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0F737-A7EE-FA59-4D6F-B07224941246}"/>
              </a:ext>
            </a:extLst>
          </p:cNvPr>
          <p:cNvSpPr>
            <a:spLocks noGrp="1"/>
          </p:cNvSpPr>
          <p:nvPr>
            <p:ph type="title"/>
          </p:nvPr>
        </p:nvSpPr>
        <p:spPr>
          <a:xfrm>
            <a:off x="640080" y="597789"/>
            <a:ext cx="3560445" cy="1684421"/>
          </a:xfrm>
        </p:spPr>
        <p:txBody>
          <a:bodyPr vert="horz" lIns="91440" tIns="45720" rIns="91440" bIns="45720" rtlCol="0" anchor="b">
            <a:normAutofit/>
          </a:bodyPr>
          <a:lstStyle/>
          <a:p>
            <a:r>
              <a:rPr lang="en-US" sz="3600" b="1" dirty="0"/>
              <a:t>Office Automation Assistant</a:t>
            </a:r>
            <a:br>
              <a:rPr lang="en-US" sz="3600" b="1" dirty="0"/>
            </a:br>
            <a:r>
              <a:rPr lang="en-US" sz="3600" b="1" dirty="0"/>
              <a:t>Series 0326</a:t>
            </a:r>
          </a:p>
        </p:txBody>
      </p:sp>
      <p:sp>
        <p:nvSpPr>
          <p:cNvPr id="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744C113C-1AB5-1D8C-CF3B-5A700595404C}"/>
              </a:ext>
            </a:extLst>
          </p:cNvPr>
          <p:cNvSpPr>
            <a:spLocks noGrp="1"/>
          </p:cNvSpPr>
          <p:nvPr>
            <p:ph type="body" sz="half" idx="2"/>
          </p:nvPr>
        </p:nvSpPr>
        <p:spPr>
          <a:xfrm>
            <a:off x="640080" y="2872899"/>
            <a:ext cx="4303395" cy="3722211"/>
          </a:xfrm>
        </p:spPr>
        <p:txBody>
          <a:bodyPr vert="horz" lIns="91440" tIns="45720" rIns="91440" bIns="45720" rtlCol="0">
            <a:noAutofit/>
          </a:bodyPr>
          <a:lstStyle/>
          <a:p>
            <a:r>
              <a:rPr lang="en-US" sz="1900" dirty="0"/>
              <a:t>This series covers all positions the primary duties of which are to perform office automation work that includes word processing, either solely or in combination with clerical work, when such work is performed in the context of general office clerical support. </a:t>
            </a:r>
          </a:p>
          <a:p>
            <a:r>
              <a:rPr lang="en-US" sz="1900" dirty="0"/>
              <a:t>Also included are positions that supervise work characteristic of this series when the knowledge, skills, and abilities for general office automation support work are essential requirements of the supervisory position. </a:t>
            </a:r>
          </a:p>
        </p:txBody>
      </p:sp>
      <p:pic>
        <p:nvPicPr>
          <p:cNvPr id="7" name="Content Placeholder 6" descr="Empty office chairs">
            <a:extLst>
              <a:ext uri="{FF2B5EF4-FFF2-40B4-BE49-F238E27FC236}">
                <a16:creationId xmlns:a16="http://schemas.microsoft.com/office/drawing/2014/main" id="{9BAB83D1-13B9-16FE-46D7-63D6B50326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750" r="130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AA141156-6051-19EA-4D8A-F0AAA5B781DA}"/>
              </a:ext>
            </a:extLst>
          </p:cNvPr>
          <p:cNvSpPr>
            <a:spLocks noGrp="1"/>
          </p:cNvSpPr>
          <p:nvPr>
            <p:ph type="sldNum" sz="quarter" idx="12"/>
          </p:nvPr>
        </p:nvSpPr>
        <p:spPr/>
        <p:txBody>
          <a:bodyPr/>
          <a:lstStyle/>
          <a:p>
            <a:fld id="{E8A0AF27-A61A-4D45-9502-289706C5D664}"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108834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D2BF3-7BAC-0932-EC67-E699899D10D8}"/>
              </a:ext>
            </a:extLst>
          </p:cNvPr>
          <p:cNvSpPr>
            <a:spLocks noGrp="1"/>
          </p:cNvSpPr>
          <p:nvPr>
            <p:ph type="title"/>
          </p:nvPr>
        </p:nvSpPr>
        <p:spPr>
          <a:xfrm>
            <a:off x="615315" y="335894"/>
            <a:ext cx="3899535" cy="1667997"/>
          </a:xfrm>
        </p:spPr>
        <p:txBody>
          <a:bodyPr vert="horz" lIns="91440" tIns="45720" rIns="91440" bIns="45720" rtlCol="0" anchor="b">
            <a:normAutofit fontScale="90000"/>
          </a:bodyPr>
          <a:lstStyle/>
          <a:p>
            <a:r>
              <a:rPr lang="en-US" sz="4000" b="1" dirty="0"/>
              <a:t>Computer Clerk and Assistant</a:t>
            </a:r>
            <a:br>
              <a:rPr lang="en-US" sz="4000" b="1" dirty="0"/>
            </a:br>
            <a:r>
              <a:rPr lang="en-US" sz="4000" b="1" dirty="0"/>
              <a:t>Series 0335</a:t>
            </a:r>
          </a:p>
        </p:txBody>
      </p:sp>
      <p:sp>
        <p:nvSpPr>
          <p:cNvPr id="8" name="Text Placeholder 7">
            <a:extLst>
              <a:ext uri="{FF2B5EF4-FFF2-40B4-BE49-F238E27FC236}">
                <a16:creationId xmlns:a16="http://schemas.microsoft.com/office/drawing/2014/main" id="{984D930B-E575-135F-CA14-B0F9580C830E}"/>
              </a:ext>
            </a:extLst>
          </p:cNvPr>
          <p:cNvSpPr>
            <a:spLocks noGrp="1"/>
          </p:cNvSpPr>
          <p:nvPr>
            <p:ph type="body" sz="half" idx="2"/>
          </p:nvPr>
        </p:nvSpPr>
        <p:spPr>
          <a:xfrm>
            <a:off x="615315" y="2103651"/>
            <a:ext cx="6432198" cy="4001874"/>
          </a:xfrm>
        </p:spPr>
        <p:txBody>
          <a:bodyPr vert="horz" lIns="91440" tIns="45720" rIns="91440" bIns="45720" rtlCol="0" anchor="t">
            <a:normAutofit lnSpcReduction="10000"/>
          </a:bodyPr>
          <a:lstStyle/>
          <a:p>
            <a:pPr>
              <a:spcBef>
                <a:spcPts val="0"/>
              </a:spcBef>
              <a:spcAft>
                <a:spcPts val="1000"/>
              </a:spcAft>
            </a:pPr>
            <a:r>
              <a:rPr lang="en-US" sz="1900" dirty="0"/>
              <a:t>This series covers positions involving performance or supervision of data processing support and services functions for users of digital computer systems. The work includes the following: </a:t>
            </a:r>
          </a:p>
          <a:p>
            <a:pPr marL="320040" indent="-320040">
              <a:spcBef>
                <a:spcPts val="0"/>
              </a:spcBef>
              <a:spcAft>
                <a:spcPts val="1000"/>
              </a:spcAft>
              <a:buAutoNum type="arabicParenBoth"/>
            </a:pPr>
            <a:r>
              <a:rPr lang="en-US" sz="1900" dirty="0"/>
              <a:t>receiving, maintaining, and issuing data storage media for computer operations; </a:t>
            </a:r>
          </a:p>
          <a:p>
            <a:pPr marL="320040" indent="-320040">
              <a:spcBef>
                <a:spcPts val="0"/>
              </a:spcBef>
              <a:spcAft>
                <a:spcPts val="1000"/>
              </a:spcAft>
              <a:buAutoNum type="arabicParenBoth"/>
            </a:pPr>
            <a:r>
              <a:rPr lang="en-US" sz="1900" dirty="0"/>
              <a:t>collecting and sequentially staging input media with associated program instructions for processing; </a:t>
            </a:r>
          </a:p>
          <a:p>
            <a:pPr marL="320040" indent="-320040">
              <a:spcBef>
                <a:spcPts val="0"/>
              </a:spcBef>
              <a:spcAft>
                <a:spcPts val="1000"/>
              </a:spcAft>
              <a:buAutoNum type="arabicParenBoth"/>
            </a:pPr>
            <a:r>
              <a:rPr lang="en-US" sz="1900" dirty="0"/>
              <a:t>scheduling the use of computer time for program processing; </a:t>
            </a:r>
          </a:p>
          <a:p>
            <a:pPr marL="320040" indent="-320040">
              <a:spcBef>
                <a:spcPts val="0"/>
              </a:spcBef>
              <a:spcAft>
                <a:spcPts val="1000"/>
              </a:spcAft>
              <a:buAutoNum type="arabicParenBoth"/>
            </a:pPr>
            <a:r>
              <a:rPr lang="en-US" sz="1900" dirty="0"/>
              <a:t>collecting, maintaining and distributing program and systems documentation; and </a:t>
            </a:r>
          </a:p>
          <a:p>
            <a:pPr marL="320040" indent="-320040">
              <a:spcBef>
                <a:spcPts val="0"/>
              </a:spcBef>
              <a:spcAft>
                <a:spcPts val="1000"/>
              </a:spcAft>
              <a:buAutoNum type="arabicParenBoth"/>
            </a:pPr>
            <a:r>
              <a:rPr lang="en-US" sz="1900" dirty="0"/>
              <a:t>collecting raw information, preparing flow charts, and coding. </a:t>
            </a:r>
          </a:p>
        </p:txBody>
      </p:sp>
      <p:pic>
        <p:nvPicPr>
          <p:cNvPr id="4" name="Content Placeholder 3" descr="Person using computer">
            <a:extLst>
              <a:ext uri="{FF2B5EF4-FFF2-40B4-BE49-F238E27FC236}">
                <a16:creationId xmlns:a16="http://schemas.microsoft.com/office/drawing/2014/main" id="{E3FBD249-6958-01A9-2FD1-93F3D0A7AA3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501" r="16749"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71" name="Rectangle 7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E0800DE-2EAF-211D-E402-2697A4F0DF2A}"/>
              </a:ext>
            </a:extLst>
          </p:cNvPr>
          <p:cNvSpPr>
            <a:spLocks noGrp="1"/>
          </p:cNvSpPr>
          <p:nvPr>
            <p:ph type="sldNum" sz="quarter" idx="12"/>
          </p:nvPr>
        </p:nvSpPr>
        <p:spPr/>
        <p:txBody>
          <a:bodyPr/>
          <a:lstStyle/>
          <a:p>
            <a:fld id="{E8A0AF27-A61A-4D45-9502-289706C5D664}"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115869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53B0-020E-BD63-F829-9EFE1B067E10}"/>
              </a:ext>
            </a:extLst>
          </p:cNvPr>
          <p:cNvSpPr>
            <a:spLocks noGrp="1"/>
          </p:cNvSpPr>
          <p:nvPr>
            <p:ph type="title"/>
          </p:nvPr>
        </p:nvSpPr>
        <p:spPr>
          <a:xfrm>
            <a:off x="559095" y="414806"/>
            <a:ext cx="3603330" cy="1197744"/>
          </a:xfrm>
        </p:spPr>
        <p:txBody>
          <a:bodyPr vert="horz" lIns="91440" tIns="45720" rIns="91440" bIns="45720" rtlCol="0" anchor="b">
            <a:normAutofit/>
          </a:bodyPr>
          <a:lstStyle/>
          <a:p>
            <a:r>
              <a:rPr lang="en-US" sz="3600" b="1" dirty="0"/>
              <a:t>Program Manager</a:t>
            </a:r>
            <a:br>
              <a:rPr lang="en-US" sz="3600" b="1" dirty="0"/>
            </a:br>
            <a:r>
              <a:rPr lang="en-US" sz="3600" b="1" dirty="0"/>
              <a:t>Series 0340</a:t>
            </a:r>
          </a:p>
        </p:txBody>
      </p:sp>
      <p:sp>
        <p:nvSpPr>
          <p:cNvPr id="22" name="Rectangle 21">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Two colleagues planning on board with sticky notes">
            <a:extLst>
              <a:ext uri="{FF2B5EF4-FFF2-40B4-BE49-F238E27FC236}">
                <a16:creationId xmlns:a16="http://schemas.microsoft.com/office/drawing/2014/main" id="{4FBCE59C-2FC4-ABCB-7DAE-5FED733795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7442"/>
          <a:stretch/>
        </p:blipFill>
        <p:spPr>
          <a:xfrm>
            <a:off x="635295" y="2524715"/>
            <a:ext cx="5150277" cy="3714244"/>
          </a:xfrm>
          <a:prstGeom prst="rect">
            <a:avLst/>
          </a:prstGeom>
        </p:spPr>
      </p:pic>
      <p:sp>
        <p:nvSpPr>
          <p:cNvPr id="8" name="Text Placeholder 7">
            <a:extLst>
              <a:ext uri="{FF2B5EF4-FFF2-40B4-BE49-F238E27FC236}">
                <a16:creationId xmlns:a16="http://schemas.microsoft.com/office/drawing/2014/main" id="{6DACD8EF-71A8-86AE-D1DD-2CDE0F3F38E9}"/>
              </a:ext>
            </a:extLst>
          </p:cNvPr>
          <p:cNvSpPr>
            <a:spLocks noGrp="1"/>
          </p:cNvSpPr>
          <p:nvPr>
            <p:ph type="body" sz="half" idx="2"/>
          </p:nvPr>
        </p:nvSpPr>
        <p:spPr>
          <a:xfrm>
            <a:off x="6406430" y="2833519"/>
            <a:ext cx="4737820" cy="3007109"/>
          </a:xfrm>
        </p:spPr>
        <p:txBody>
          <a:bodyPr vert="horz" lIns="91440" tIns="45720" rIns="91440" bIns="45720" rtlCol="0" anchor="ctr">
            <a:normAutofit/>
          </a:bodyPr>
          <a:lstStyle/>
          <a:p>
            <a:pPr>
              <a:spcBef>
                <a:spcPts val="0"/>
              </a:spcBef>
              <a:spcAft>
                <a:spcPts val="1200"/>
              </a:spcAft>
            </a:pPr>
            <a:r>
              <a:rPr lang="en-US" sz="1900" dirty="0"/>
              <a:t>This series covers all classes of positions the duties of which are to manage or direct, or to assist in a line capacity in managing or directing, one or more programs and appropriate supporting service organizations.</a:t>
            </a:r>
          </a:p>
          <a:p>
            <a:pPr>
              <a:spcBef>
                <a:spcPts val="0"/>
              </a:spcBef>
              <a:spcAft>
                <a:spcPts val="1200"/>
              </a:spcAft>
            </a:pPr>
            <a:r>
              <a:rPr lang="en-US" sz="1900" dirty="0"/>
              <a:t>The paramount qualification requirement of these positions are management and executive knowledge and ability and when the positions do not require competence in a specialized subject-matter or functional area. </a:t>
            </a:r>
          </a:p>
        </p:txBody>
      </p:sp>
      <p:sp>
        <p:nvSpPr>
          <p:cNvPr id="26" name="Rectangle 2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1D6EBE2-1BD0-7A7B-55DA-322208A001DA}"/>
              </a:ext>
            </a:extLst>
          </p:cNvPr>
          <p:cNvSpPr>
            <a:spLocks noGrp="1"/>
          </p:cNvSpPr>
          <p:nvPr>
            <p:ph type="sldNum" sz="quarter" idx="12"/>
          </p:nvPr>
        </p:nvSpPr>
        <p:spPr/>
        <p:txBody>
          <a:bodyPr/>
          <a:lstStyle/>
          <a:p>
            <a:fld id="{E8A0AF27-A61A-4D45-9502-289706C5D664}" type="slidenum">
              <a:rPr lang="en-US" smtClean="0">
                <a:solidFill>
                  <a:schemeClr val="tx1"/>
                </a:solidFill>
              </a:rPr>
              <a:t>23</a:t>
            </a:fld>
            <a:endParaRPr lang="en-US" dirty="0">
              <a:solidFill>
                <a:schemeClr val="tx1"/>
              </a:solidFill>
            </a:endParaRPr>
          </a:p>
        </p:txBody>
      </p:sp>
    </p:spTree>
    <p:extLst>
      <p:ext uri="{BB962C8B-B14F-4D97-AF65-F5344CB8AC3E}">
        <p14:creationId xmlns:p14="http://schemas.microsoft.com/office/powerpoint/2010/main" val="275760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243D-7874-3E98-4F96-7F92D01FE133}"/>
              </a:ext>
            </a:extLst>
          </p:cNvPr>
          <p:cNvSpPr>
            <a:spLocks noGrp="1"/>
          </p:cNvSpPr>
          <p:nvPr>
            <p:ph type="title"/>
          </p:nvPr>
        </p:nvSpPr>
        <p:spPr>
          <a:xfrm>
            <a:off x="687071" y="4264819"/>
            <a:ext cx="2980054" cy="1576386"/>
          </a:xfrm>
        </p:spPr>
        <p:txBody>
          <a:bodyPr vert="horz" lIns="91440" tIns="45720" rIns="91440" bIns="45720" rtlCol="0" anchor="ctr">
            <a:normAutofit/>
          </a:bodyPr>
          <a:lstStyle/>
          <a:p>
            <a:r>
              <a:rPr lang="en-US" sz="3600" b="1" dirty="0"/>
              <a:t>Administrative Officer</a:t>
            </a:r>
            <a:br>
              <a:rPr lang="en-US" sz="3600" b="1" dirty="0"/>
            </a:br>
            <a:r>
              <a:rPr lang="en-US" sz="3600" b="1" dirty="0"/>
              <a:t>Series 0341</a:t>
            </a:r>
          </a:p>
        </p:txBody>
      </p:sp>
      <p:pic>
        <p:nvPicPr>
          <p:cNvPr id="4" name="Content Placeholder 3" descr="Woman sitting at computer desk">
            <a:extLst>
              <a:ext uri="{FF2B5EF4-FFF2-40B4-BE49-F238E27FC236}">
                <a16:creationId xmlns:a16="http://schemas.microsoft.com/office/drawing/2014/main" id="{4F93E850-A348-F5C6-FB76-986E2D7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847" b="4255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Text Placeholder 7">
            <a:extLst>
              <a:ext uri="{FF2B5EF4-FFF2-40B4-BE49-F238E27FC236}">
                <a16:creationId xmlns:a16="http://schemas.microsoft.com/office/drawing/2014/main" id="{C69C9E19-0F82-964A-A4B3-1D11701F9762}"/>
              </a:ext>
            </a:extLst>
          </p:cNvPr>
          <p:cNvSpPr>
            <a:spLocks noGrp="1"/>
          </p:cNvSpPr>
          <p:nvPr>
            <p:ph type="body" sz="half" idx="2"/>
          </p:nvPr>
        </p:nvSpPr>
        <p:spPr>
          <a:xfrm>
            <a:off x="4019516" y="4038600"/>
            <a:ext cx="7705759" cy="2028825"/>
          </a:xfrm>
        </p:spPr>
        <p:txBody>
          <a:bodyPr vert="horz" lIns="91440" tIns="45720" rIns="91440" bIns="45720" rtlCol="0" anchor="ctr">
            <a:normAutofit lnSpcReduction="10000"/>
          </a:bodyPr>
          <a:lstStyle/>
          <a:p>
            <a:r>
              <a:rPr lang="en-US" sz="1900" dirty="0"/>
              <a:t>This series covers positions in which the employees are responsible for providing or obtaining a variety of management services essential to the direction and operation of an organization. </a:t>
            </a:r>
          </a:p>
          <a:p>
            <a:r>
              <a:rPr lang="en-US" sz="1900" dirty="0"/>
              <a:t>The paramount qualifications required are extensive knowledge and understanding of management principles, practices, methods and techniques, and skill in integrating management services with the general management of an organization.</a:t>
            </a:r>
          </a:p>
        </p:txBody>
      </p:sp>
      <p:sp>
        <p:nvSpPr>
          <p:cNvPr id="3" name="Slide Number Placeholder 2">
            <a:extLst>
              <a:ext uri="{FF2B5EF4-FFF2-40B4-BE49-F238E27FC236}">
                <a16:creationId xmlns:a16="http://schemas.microsoft.com/office/drawing/2014/main" id="{F55DC737-AE77-0FB4-0495-504637570BEE}"/>
              </a:ext>
            </a:extLst>
          </p:cNvPr>
          <p:cNvSpPr>
            <a:spLocks noGrp="1"/>
          </p:cNvSpPr>
          <p:nvPr>
            <p:ph type="sldNum" sz="quarter" idx="12"/>
          </p:nvPr>
        </p:nvSpPr>
        <p:spPr/>
        <p:txBody>
          <a:bodyPr/>
          <a:lstStyle/>
          <a:p>
            <a:fld id="{E8A0AF27-A61A-4D45-9502-289706C5D664}" type="slidenum">
              <a:rPr lang="en-US" smtClean="0">
                <a:solidFill>
                  <a:schemeClr val="tx1"/>
                </a:solidFill>
              </a:rPr>
              <a:t>24</a:t>
            </a:fld>
            <a:endParaRPr lang="en-US" dirty="0">
              <a:solidFill>
                <a:schemeClr val="tx1"/>
              </a:solidFill>
            </a:endParaRPr>
          </a:p>
        </p:txBody>
      </p:sp>
    </p:spTree>
    <p:extLst>
      <p:ext uri="{BB962C8B-B14F-4D97-AF65-F5344CB8AC3E}">
        <p14:creationId xmlns:p14="http://schemas.microsoft.com/office/powerpoint/2010/main" val="202888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E6447E-E7F9-46E7-D772-4B6178E36CAD}"/>
              </a:ext>
            </a:extLst>
          </p:cNvPr>
          <p:cNvSpPr>
            <a:spLocks noGrp="1"/>
          </p:cNvSpPr>
          <p:nvPr>
            <p:ph type="title"/>
          </p:nvPr>
        </p:nvSpPr>
        <p:spPr>
          <a:xfrm>
            <a:off x="534057" y="284605"/>
            <a:ext cx="4037943" cy="1632975"/>
          </a:xfrm>
        </p:spPr>
        <p:txBody>
          <a:bodyPr vert="horz" lIns="91440" tIns="45720" rIns="91440" bIns="45720" rtlCol="0" anchor="b">
            <a:normAutofit/>
          </a:bodyPr>
          <a:lstStyle/>
          <a:p>
            <a:r>
              <a:rPr lang="en-US" sz="3600" b="1" dirty="0"/>
              <a:t>Supervisory Support Services</a:t>
            </a:r>
            <a:br>
              <a:rPr lang="en-US" sz="3600" b="1" dirty="0"/>
            </a:br>
            <a:r>
              <a:rPr lang="en-US" sz="3600" b="1" dirty="0"/>
              <a:t>Series 0342</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38B51AC-222D-89D3-8828-2EE83895DE04}"/>
              </a:ext>
            </a:extLst>
          </p:cNvPr>
          <p:cNvSpPr>
            <a:spLocks noGrp="1"/>
          </p:cNvSpPr>
          <p:nvPr>
            <p:ph type="body" sz="half" idx="2"/>
          </p:nvPr>
        </p:nvSpPr>
        <p:spPr>
          <a:xfrm>
            <a:off x="534057" y="2117604"/>
            <a:ext cx="4666593" cy="4197471"/>
          </a:xfrm>
          <a:solidFill>
            <a:schemeClr val="bg1"/>
          </a:solidFill>
        </p:spPr>
        <p:txBody>
          <a:bodyPr vert="horz" lIns="91440" tIns="45720" rIns="91440" bIns="45720" rtlCol="0">
            <a:normAutofit/>
          </a:bodyPr>
          <a:lstStyle/>
          <a:p>
            <a:r>
              <a:rPr lang="en-US" sz="1900" dirty="0"/>
              <a:t>This series covers all positions the primary duties of which involve supervising, directing, or planning and coordinating a variety of service functions that are principally work-supporting; i.e., those functions without which the operations of an organization or services to the public would be impaired, curtailed, or stopped. </a:t>
            </a:r>
          </a:p>
          <a:p>
            <a:r>
              <a:rPr lang="en-US" sz="1900" dirty="0"/>
              <a:t>Such service functions include (but are not limited to) communications, procurement of administrative supplies and equipment, printing, reproduction, property management, space management, records management, mail service, facilities and equipment maintenance, and transportation.</a:t>
            </a:r>
          </a:p>
        </p:txBody>
      </p:sp>
      <p:pic>
        <p:nvPicPr>
          <p:cNvPr id="3" name="Content Placeholder 2">
            <a:extLst>
              <a:ext uri="{FF2B5EF4-FFF2-40B4-BE49-F238E27FC236}">
                <a16:creationId xmlns:a16="http://schemas.microsoft.com/office/drawing/2014/main" id="{82BDCA7A-F01A-77AB-1723-B7334A6C888E}"/>
              </a:ext>
              <a:ext uri="{C183D7F6-B498-43B3-948B-1728B52AA6E4}">
                <adec:decorative xmlns:adec="http://schemas.microsoft.com/office/drawing/2017/decorative" val="1"/>
              </a:ext>
            </a:extLst>
          </p:cNvPr>
          <p:cNvPicPr>
            <a:picLocks noGrp="1" noChangeAspect="1"/>
          </p:cNvPicPr>
          <p:nvPr>
            <p:ph idx="1"/>
          </p:nvPr>
        </p:nvPicPr>
        <p:blipFill>
          <a:blip r:embed="rId2"/>
          <a:srcRect l="12874" r="118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88429CC-EBC4-3C79-7484-45E93D1E1A9F}"/>
              </a:ext>
            </a:extLst>
          </p:cNvPr>
          <p:cNvSpPr>
            <a:spLocks noGrp="1"/>
          </p:cNvSpPr>
          <p:nvPr>
            <p:ph type="sldNum" sz="quarter" idx="12"/>
          </p:nvPr>
        </p:nvSpPr>
        <p:spPr/>
        <p:txBody>
          <a:bodyPr/>
          <a:lstStyle/>
          <a:p>
            <a:fld id="{E8A0AF27-A61A-4D45-9502-289706C5D664}" type="slidenum">
              <a:rPr lang="en-US" smtClean="0">
                <a:solidFill>
                  <a:schemeClr val="bg1"/>
                </a:solidFill>
              </a:rPr>
              <a:t>25</a:t>
            </a:fld>
            <a:endParaRPr lang="en-US" dirty="0">
              <a:solidFill>
                <a:schemeClr val="bg1"/>
              </a:solidFill>
            </a:endParaRPr>
          </a:p>
        </p:txBody>
      </p:sp>
    </p:spTree>
    <p:extLst>
      <p:ext uri="{BB962C8B-B14F-4D97-AF65-F5344CB8AC3E}">
        <p14:creationId xmlns:p14="http://schemas.microsoft.com/office/powerpoint/2010/main" val="767170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1274-A3B5-E9A2-8056-1E4CCCA35DEB}"/>
              </a:ext>
            </a:extLst>
          </p:cNvPr>
          <p:cNvSpPr>
            <a:spLocks noGrp="1"/>
          </p:cNvSpPr>
          <p:nvPr>
            <p:ph type="title"/>
          </p:nvPr>
        </p:nvSpPr>
        <p:spPr>
          <a:xfrm>
            <a:off x="7013864" y="157730"/>
            <a:ext cx="4533487" cy="1304950"/>
          </a:xfrm>
        </p:spPr>
        <p:txBody>
          <a:bodyPr vert="horz" lIns="91440" tIns="45720" rIns="91440" bIns="45720" rtlCol="0" anchor="ctr">
            <a:noAutofit/>
          </a:bodyPr>
          <a:lstStyle/>
          <a:p>
            <a:r>
              <a:rPr lang="en-US" sz="3600" b="1" dirty="0"/>
              <a:t>Management &amp; Program Analyst</a:t>
            </a:r>
            <a:br>
              <a:rPr lang="en-US" sz="3600" b="1" dirty="0"/>
            </a:br>
            <a:r>
              <a:rPr lang="en-US" sz="3600" b="1" dirty="0"/>
              <a:t>Series 0343</a:t>
            </a:r>
          </a:p>
        </p:txBody>
      </p:sp>
      <p:pic>
        <p:nvPicPr>
          <p:cNvPr id="4" name="Content Placeholder 3" descr="Person alone in office">
            <a:extLst>
              <a:ext uri="{FF2B5EF4-FFF2-40B4-BE49-F238E27FC236}">
                <a16:creationId xmlns:a16="http://schemas.microsoft.com/office/drawing/2014/main" id="{F82ACE51-CD68-D91C-3A6E-386930689B8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884" r="-1" b="-1"/>
          <a:stretch/>
        </p:blipFill>
        <p:spPr>
          <a:xfrm>
            <a:off x="0" y="721994"/>
            <a:ext cx="6722918" cy="5414011"/>
          </a:xfrm>
          <a:prstGeom prst="rect">
            <a:avLst/>
          </a:prstGeom>
        </p:spPr>
      </p:pic>
      <p:sp>
        <p:nvSpPr>
          <p:cNvPr id="8" name="Text Placeholder 7">
            <a:extLst>
              <a:ext uri="{FF2B5EF4-FFF2-40B4-BE49-F238E27FC236}">
                <a16:creationId xmlns:a16="http://schemas.microsoft.com/office/drawing/2014/main" id="{03E8217E-6EB1-068A-1A83-617F71E92258}"/>
              </a:ext>
            </a:extLst>
          </p:cNvPr>
          <p:cNvSpPr>
            <a:spLocks noGrp="1"/>
          </p:cNvSpPr>
          <p:nvPr>
            <p:ph type="body" sz="half" idx="2"/>
          </p:nvPr>
        </p:nvSpPr>
        <p:spPr>
          <a:xfrm>
            <a:off x="7013864" y="1620410"/>
            <a:ext cx="4967058" cy="4913740"/>
          </a:xfrm>
        </p:spPr>
        <p:txBody>
          <a:bodyPr vert="horz" lIns="91440" tIns="45720" rIns="91440" bIns="45720" rtlCol="0">
            <a:noAutofit/>
          </a:bodyPr>
          <a:lstStyle/>
          <a:p>
            <a:pPr>
              <a:spcBef>
                <a:spcPts val="0"/>
              </a:spcBef>
              <a:spcAft>
                <a:spcPts val="1000"/>
              </a:spcAft>
            </a:pPr>
            <a:r>
              <a:rPr lang="en-US" sz="1700" dirty="0"/>
              <a:t>This series covers positions that primarily serve as analysts and advisors to management on the evaluation of the effectiveness of government programs and operations, productivity and efficiency of the management of Federal agencies, or both. </a:t>
            </a:r>
          </a:p>
          <a:p>
            <a:pPr>
              <a:spcBef>
                <a:spcPts val="0"/>
              </a:spcBef>
              <a:spcAft>
                <a:spcPts val="600"/>
              </a:spcAft>
            </a:pPr>
            <a:r>
              <a:rPr lang="en-US" sz="1700" dirty="0"/>
              <a:t>Positions in this series require the following: </a:t>
            </a:r>
          </a:p>
          <a:p>
            <a:pPr marL="342900" indent="-342900">
              <a:lnSpc>
                <a:spcPct val="100000"/>
              </a:lnSpc>
              <a:spcBef>
                <a:spcPts val="0"/>
              </a:spcBef>
              <a:spcAft>
                <a:spcPts val="300"/>
              </a:spcAft>
              <a:buAutoNum type="arabicParenBoth"/>
            </a:pPr>
            <a:r>
              <a:rPr lang="en-US" sz="1700" dirty="0"/>
              <a:t>knowledge of the substantive nature of agency programs and activities; </a:t>
            </a:r>
          </a:p>
          <a:p>
            <a:pPr marL="342900" indent="-342900">
              <a:lnSpc>
                <a:spcPct val="100000"/>
              </a:lnSpc>
              <a:spcBef>
                <a:spcPts val="0"/>
              </a:spcBef>
              <a:spcAft>
                <a:spcPts val="300"/>
              </a:spcAft>
              <a:buAutoNum type="arabicParenBoth"/>
            </a:pPr>
            <a:r>
              <a:rPr lang="en-US" sz="1700" dirty="0"/>
              <a:t>knowledge of agency missions, policies, and objectives; </a:t>
            </a:r>
          </a:p>
          <a:p>
            <a:pPr marL="342900" indent="-342900">
              <a:lnSpc>
                <a:spcPct val="100000"/>
              </a:lnSpc>
              <a:spcBef>
                <a:spcPts val="0"/>
              </a:spcBef>
              <a:spcAft>
                <a:spcPts val="300"/>
              </a:spcAft>
              <a:buAutoNum type="arabicParenBoth"/>
            </a:pPr>
            <a:r>
              <a:rPr lang="en-US" sz="1700" dirty="0"/>
              <a:t>knowledge of management principles and processes; and</a:t>
            </a:r>
          </a:p>
          <a:p>
            <a:pPr marL="342900" indent="-342900">
              <a:lnSpc>
                <a:spcPct val="100000"/>
              </a:lnSpc>
              <a:spcBef>
                <a:spcPts val="0"/>
              </a:spcBef>
              <a:buAutoNum type="arabicParenBoth"/>
            </a:pPr>
            <a:r>
              <a:rPr lang="en-US" sz="1700" dirty="0"/>
              <a:t>knowledge of analytical and evaluative methods and techniques for assessing program development or execution and improving organizational effectiveness and efficiency. </a:t>
            </a:r>
          </a:p>
        </p:txBody>
      </p:sp>
      <p:sp>
        <p:nvSpPr>
          <p:cNvPr id="3" name="Slide Number Placeholder 2">
            <a:extLst>
              <a:ext uri="{FF2B5EF4-FFF2-40B4-BE49-F238E27FC236}">
                <a16:creationId xmlns:a16="http://schemas.microsoft.com/office/drawing/2014/main" id="{B4FED7F0-4582-5440-FE07-5341A1140EC4}"/>
              </a:ext>
            </a:extLst>
          </p:cNvPr>
          <p:cNvSpPr>
            <a:spLocks noGrp="1"/>
          </p:cNvSpPr>
          <p:nvPr>
            <p:ph type="sldNum" sz="quarter" idx="12"/>
          </p:nvPr>
        </p:nvSpPr>
        <p:spPr/>
        <p:txBody>
          <a:bodyPr/>
          <a:lstStyle/>
          <a:p>
            <a:fld id="{E8A0AF27-A61A-4D45-9502-289706C5D664}" type="slidenum">
              <a:rPr lang="en-US" smtClean="0">
                <a:solidFill>
                  <a:schemeClr val="tx1"/>
                </a:solidFill>
              </a:rPr>
              <a:t>26</a:t>
            </a:fld>
            <a:endParaRPr lang="en-US" dirty="0">
              <a:solidFill>
                <a:schemeClr val="tx1"/>
              </a:solidFill>
            </a:endParaRPr>
          </a:p>
        </p:txBody>
      </p:sp>
    </p:spTree>
    <p:extLst>
      <p:ext uri="{BB962C8B-B14F-4D97-AF65-F5344CB8AC3E}">
        <p14:creationId xmlns:p14="http://schemas.microsoft.com/office/powerpoint/2010/main" val="2657254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Person on busy street">
            <a:extLst>
              <a:ext uri="{FF2B5EF4-FFF2-40B4-BE49-F238E27FC236}">
                <a16:creationId xmlns:a16="http://schemas.microsoft.com/office/drawing/2014/main" id="{F6F63915-DA02-E871-71A6-E33D022C4F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17" r="5065" b="-1"/>
          <a:stretch/>
        </p:blipFill>
        <p:spPr>
          <a:xfrm>
            <a:off x="2522356" y="10"/>
            <a:ext cx="9669642" cy="6857990"/>
          </a:xfrm>
          <a:prstGeom prst="rect">
            <a:avLst/>
          </a:prstGeom>
        </p:spPr>
      </p:pic>
      <p:sp>
        <p:nvSpPr>
          <p:cNvPr id="48" name="Rectangle 4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89B165-8B09-6578-A339-E2C29F82584E}"/>
              </a:ext>
            </a:extLst>
          </p:cNvPr>
          <p:cNvSpPr>
            <a:spLocks noGrp="1"/>
          </p:cNvSpPr>
          <p:nvPr>
            <p:ph type="title"/>
          </p:nvPr>
        </p:nvSpPr>
        <p:spPr>
          <a:xfrm>
            <a:off x="292043" y="96076"/>
            <a:ext cx="2603558" cy="1824537"/>
          </a:xfrm>
        </p:spPr>
        <p:txBody>
          <a:bodyPr vert="horz" lIns="91440" tIns="45720" rIns="91440" bIns="45720" rtlCol="0" anchor="ctr">
            <a:normAutofit/>
          </a:bodyPr>
          <a:lstStyle/>
          <a:p>
            <a:r>
              <a:rPr lang="en-US" sz="3600" b="1" dirty="0"/>
              <a:t>Management Assistant</a:t>
            </a:r>
            <a:br>
              <a:rPr lang="en-US" sz="3600" b="1" dirty="0"/>
            </a:br>
            <a:r>
              <a:rPr lang="en-US" sz="3600" b="1" dirty="0"/>
              <a:t>Series 0344</a:t>
            </a:r>
          </a:p>
        </p:txBody>
      </p:sp>
      <p:sp>
        <p:nvSpPr>
          <p:cNvPr id="8" name="Text Placeholder 7">
            <a:extLst>
              <a:ext uri="{FF2B5EF4-FFF2-40B4-BE49-F238E27FC236}">
                <a16:creationId xmlns:a16="http://schemas.microsoft.com/office/drawing/2014/main" id="{CE75600F-F280-2781-F1DA-D0F382CCC85F}"/>
              </a:ext>
            </a:extLst>
          </p:cNvPr>
          <p:cNvSpPr>
            <a:spLocks noGrp="1"/>
          </p:cNvSpPr>
          <p:nvPr>
            <p:ph type="body" sz="half" idx="2"/>
          </p:nvPr>
        </p:nvSpPr>
        <p:spPr>
          <a:xfrm>
            <a:off x="292043" y="1920613"/>
            <a:ext cx="3708458" cy="4480187"/>
          </a:xfrm>
        </p:spPr>
        <p:txBody>
          <a:bodyPr vert="horz" lIns="91440" tIns="45720" rIns="91440" bIns="45720" rtlCol="0">
            <a:noAutofit/>
          </a:bodyPr>
          <a:lstStyle/>
          <a:p>
            <a:pPr>
              <a:spcBef>
                <a:spcPts val="0"/>
              </a:spcBef>
              <a:spcAft>
                <a:spcPts val="1200"/>
              </a:spcAft>
            </a:pPr>
            <a:r>
              <a:rPr lang="en-US" sz="1800" dirty="0"/>
              <a:t>This series covers positions involved in supervising or performing clerical and technical work in support of management analysis and program analysis that evaluates and improves the efficiency, effectiveness, and productivity of organizations and programs. </a:t>
            </a:r>
          </a:p>
          <a:p>
            <a:pPr>
              <a:spcBef>
                <a:spcPts val="0"/>
              </a:spcBef>
              <a:spcAft>
                <a:spcPts val="1200"/>
              </a:spcAft>
            </a:pPr>
            <a:r>
              <a:rPr lang="en-US" sz="1800" dirty="0"/>
              <a:t>The work requires a practical knowledge of the purposes, methods, and techniques of management analysis and/or program analysis and the structures, functions, processes, objectives, products, services, resource requirements, and similar features of Government programs and organizations.</a:t>
            </a:r>
          </a:p>
        </p:txBody>
      </p:sp>
      <p:sp>
        <p:nvSpPr>
          <p:cNvPr id="3" name="Slide Number Placeholder 2">
            <a:extLst>
              <a:ext uri="{FF2B5EF4-FFF2-40B4-BE49-F238E27FC236}">
                <a16:creationId xmlns:a16="http://schemas.microsoft.com/office/drawing/2014/main" id="{D137908C-B642-623B-E13F-566F5BB51B5E}"/>
              </a:ext>
            </a:extLst>
          </p:cNvPr>
          <p:cNvSpPr>
            <a:spLocks noGrp="1"/>
          </p:cNvSpPr>
          <p:nvPr>
            <p:ph type="sldNum" sz="quarter" idx="12"/>
          </p:nvPr>
        </p:nvSpPr>
        <p:spPr/>
        <p:txBody>
          <a:bodyPr/>
          <a:lstStyle/>
          <a:p>
            <a:fld id="{E8A0AF27-A61A-4D45-9502-289706C5D664}"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2173622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66" name="Rectangle 6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C989F-8862-7328-AB90-296FE451FA7B}"/>
              </a:ext>
            </a:extLst>
          </p:cNvPr>
          <p:cNvSpPr>
            <a:spLocks noGrp="1"/>
          </p:cNvSpPr>
          <p:nvPr>
            <p:ph type="title"/>
          </p:nvPr>
        </p:nvSpPr>
        <p:spPr>
          <a:xfrm>
            <a:off x="462988" y="350196"/>
            <a:ext cx="4945719" cy="1624520"/>
          </a:xfrm>
        </p:spPr>
        <p:txBody>
          <a:bodyPr vert="horz" lIns="91440" tIns="45720" rIns="91440" bIns="45720" rtlCol="0" anchor="ctr">
            <a:normAutofit/>
          </a:bodyPr>
          <a:lstStyle/>
          <a:p>
            <a:r>
              <a:rPr lang="en-US" sz="3600" b="1" dirty="0"/>
              <a:t>Equal Opportunity Compliance </a:t>
            </a:r>
            <a:br>
              <a:rPr lang="en-US" sz="3600" b="1" dirty="0"/>
            </a:br>
            <a:r>
              <a:rPr lang="en-US" sz="3600" b="1" dirty="0"/>
              <a:t>Series 0360</a:t>
            </a:r>
          </a:p>
        </p:txBody>
      </p:sp>
      <p:sp>
        <p:nvSpPr>
          <p:cNvPr id="8" name="Text Placeholder 7">
            <a:extLst>
              <a:ext uri="{FF2B5EF4-FFF2-40B4-BE49-F238E27FC236}">
                <a16:creationId xmlns:a16="http://schemas.microsoft.com/office/drawing/2014/main" id="{A8CE0D65-92B6-5DC3-480A-22846F655F39}"/>
              </a:ext>
            </a:extLst>
          </p:cNvPr>
          <p:cNvSpPr>
            <a:spLocks noGrp="1"/>
          </p:cNvSpPr>
          <p:nvPr>
            <p:ph type="body" sz="half" idx="2"/>
          </p:nvPr>
        </p:nvSpPr>
        <p:spPr>
          <a:xfrm>
            <a:off x="462988" y="2483491"/>
            <a:ext cx="5404412" cy="4162425"/>
          </a:xfrm>
        </p:spPr>
        <p:txBody>
          <a:bodyPr vert="horz" lIns="91440" tIns="45720" rIns="91440" bIns="45720" rtlCol="0" anchor="ctr">
            <a:normAutofit fontScale="85000" lnSpcReduction="20000"/>
          </a:bodyPr>
          <a:lstStyle/>
          <a:p>
            <a:pPr marR="0">
              <a:lnSpc>
                <a:spcPct val="110000"/>
              </a:lnSpc>
              <a:spcBef>
                <a:spcPts val="0"/>
              </a:spcBef>
              <a:spcAft>
                <a:spcPts val="1200"/>
              </a:spcAft>
            </a:pPr>
            <a:r>
              <a:rPr lang="en-US" sz="2200" dirty="0">
                <a:effectLst/>
              </a:rPr>
              <a:t>This series covers positions performing, supervising, or managing analytical, evaluative, and interpretive equal opportunity and civil </a:t>
            </a:r>
            <a:r>
              <a:rPr lang="en-US" sz="2200" dirty="0"/>
              <a:t>r</a:t>
            </a:r>
            <a:r>
              <a:rPr lang="en-US" sz="2200" dirty="0">
                <a:effectLst/>
              </a:rPr>
              <a:t>ights compliance work. </a:t>
            </a:r>
          </a:p>
          <a:p>
            <a:pPr marR="0">
              <a:lnSpc>
                <a:spcPct val="110000"/>
              </a:lnSpc>
              <a:spcBef>
                <a:spcPts val="0"/>
              </a:spcBef>
              <a:spcAft>
                <a:spcPts val="1200"/>
              </a:spcAft>
            </a:pPr>
            <a:r>
              <a:rPr lang="en-US" sz="2200" dirty="0">
                <a:effectLst/>
              </a:rPr>
              <a:t>Positions in this series are concerned with the application of  civil </a:t>
            </a:r>
            <a:r>
              <a:rPr lang="en-US" sz="2200" dirty="0"/>
              <a:t>r</a:t>
            </a:r>
            <a:r>
              <a:rPr lang="en-US" sz="2200" dirty="0">
                <a:effectLst/>
              </a:rPr>
              <a:t>ights and equal opportunity laws, regulations, and precedent decisions to eliminate illegal discrimination and to remove barriers to equal opportunity. </a:t>
            </a:r>
          </a:p>
          <a:p>
            <a:pPr marR="0">
              <a:lnSpc>
                <a:spcPct val="110000"/>
              </a:lnSpc>
              <a:spcBef>
                <a:spcPts val="0"/>
              </a:spcBef>
              <a:spcAft>
                <a:spcPts val="1200"/>
              </a:spcAft>
            </a:pPr>
            <a:r>
              <a:rPr lang="en-US" sz="2200" dirty="0">
                <a:effectLst/>
              </a:rPr>
              <a:t>This work involves analyzing and solving equal opportunity and civil rights problems through factfinding, problem analysis, negotiation, and voluntary compliance programs. The work requires judgment in applying equal opportunity principles to solve problems or recommend action.</a:t>
            </a:r>
          </a:p>
        </p:txBody>
      </p:sp>
      <p:pic>
        <p:nvPicPr>
          <p:cNvPr id="4" name="Content Placeholder 3" descr="Gender equality concept">
            <a:extLst>
              <a:ext uri="{FF2B5EF4-FFF2-40B4-BE49-F238E27FC236}">
                <a16:creationId xmlns:a16="http://schemas.microsoft.com/office/drawing/2014/main" id="{4C15BC45-C99C-E0CA-24A2-509B700BC05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655" r="18944" b="-2"/>
          <a:stretch/>
        </p:blipFill>
        <p:spPr>
          <a:xfrm>
            <a:off x="6096000" y="1"/>
            <a:ext cx="6102825" cy="6858000"/>
          </a:xfrm>
          <a:prstGeom prst="rect">
            <a:avLst/>
          </a:prstGeom>
        </p:spPr>
      </p:pic>
      <p:sp>
        <p:nvSpPr>
          <p:cNvPr id="3" name="Slide Number Placeholder 2">
            <a:extLst>
              <a:ext uri="{FF2B5EF4-FFF2-40B4-BE49-F238E27FC236}">
                <a16:creationId xmlns:a16="http://schemas.microsoft.com/office/drawing/2014/main" id="{EF617EA9-127B-8499-76E2-6FB872479C29}"/>
              </a:ext>
            </a:extLst>
          </p:cNvPr>
          <p:cNvSpPr>
            <a:spLocks noGrp="1"/>
          </p:cNvSpPr>
          <p:nvPr>
            <p:ph type="sldNum" sz="quarter" idx="12"/>
          </p:nvPr>
        </p:nvSpPr>
        <p:spPr/>
        <p:txBody>
          <a:bodyPr/>
          <a:lstStyle/>
          <a:p>
            <a:fld id="{E8A0AF27-A61A-4D45-9502-289706C5D664}" type="slidenum">
              <a:rPr lang="en-US" smtClean="0">
                <a:solidFill>
                  <a:schemeClr val="tx1"/>
                </a:solidFill>
              </a:rPr>
              <a:t>28</a:t>
            </a:fld>
            <a:endParaRPr lang="en-US" dirty="0">
              <a:solidFill>
                <a:schemeClr val="tx1"/>
              </a:solidFill>
            </a:endParaRPr>
          </a:p>
        </p:txBody>
      </p:sp>
    </p:spTree>
    <p:extLst>
      <p:ext uri="{BB962C8B-B14F-4D97-AF65-F5344CB8AC3E}">
        <p14:creationId xmlns:p14="http://schemas.microsoft.com/office/powerpoint/2010/main" val="348112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Scales of justice on blue background">
            <a:extLst>
              <a:ext uri="{FF2B5EF4-FFF2-40B4-BE49-F238E27FC236}">
                <a16:creationId xmlns:a16="http://schemas.microsoft.com/office/drawing/2014/main" id="{4C15BC45-C99C-E0CA-24A2-509B700BC05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86" r="3296" b="-1"/>
          <a:stretch/>
        </p:blipFill>
        <p:spPr>
          <a:xfrm>
            <a:off x="1" y="10"/>
            <a:ext cx="8475968" cy="6857990"/>
          </a:xfrm>
          <a:prstGeom prst="rect">
            <a:avLst/>
          </a:prstGeom>
        </p:spPr>
      </p:pic>
      <p:sp>
        <p:nvSpPr>
          <p:cNvPr id="60" name="Rectangle 5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C989F-8862-7328-AB90-296FE451FA7B}"/>
              </a:ext>
            </a:extLst>
          </p:cNvPr>
          <p:cNvSpPr>
            <a:spLocks noGrp="1"/>
          </p:cNvSpPr>
          <p:nvPr>
            <p:ph type="title"/>
          </p:nvPr>
        </p:nvSpPr>
        <p:spPr>
          <a:xfrm>
            <a:off x="8016949" y="188914"/>
            <a:ext cx="4037371" cy="1625600"/>
          </a:xfrm>
        </p:spPr>
        <p:txBody>
          <a:bodyPr vert="horz" lIns="91440" tIns="45720" rIns="91440" bIns="45720" rtlCol="0" anchor="ctr">
            <a:normAutofit/>
          </a:bodyPr>
          <a:lstStyle/>
          <a:p>
            <a:r>
              <a:rPr lang="en-US" sz="3600" b="1" dirty="0"/>
              <a:t>Equal Opportunity Assistance </a:t>
            </a:r>
            <a:br>
              <a:rPr lang="en-US" sz="3600" b="1" dirty="0"/>
            </a:br>
            <a:r>
              <a:rPr lang="en-US" sz="3600" b="1" dirty="0"/>
              <a:t>Series 0361</a:t>
            </a:r>
          </a:p>
        </p:txBody>
      </p:sp>
      <p:sp>
        <p:nvSpPr>
          <p:cNvPr id="8" name="Text Placeholder 7">
            <a:extLst>
              <a:ext uri="{FF2B5EF4-FFF2-40B4-BE49-F238E27FC236}">
                <a16:creationId xmlns:a16="http://schemas.microsoft.com/office/drawing/2014/main" id="{A8CE0D65-92B6-5DC3-480A-22846F655F39}"/>
              </a:ext>
            </a:extLst>
          </p:cNvPr>
          <p:cNvSpPr>
            <a:spLocks noGrp="1"/>
          </p:cNvSpPr>
          <p:nvPr>
            <p:ph type="body" sz="half" idx="2"/>
          </p:nvPr>
        </p:nvSpPr>
        <p:spPr>
          <a:xfrm>
            <a:off x="8016950" y="1921669"/>
            <a:ext cx="3936926" cy="4747418"/>
          </a:xfrm>
        </p:spPr>
        <p:txBody>
          <a:bodyPr vert="horz" lIns="91440" tIns="45720" rIns="91440" bIns="45720" rtlCol="0">
            <a:noAutofit/>
          </a:bodyPr>
          <a:lstStyle/>
          <a:p>
            <a:pPr marR="0">
              <a:spcBef>
                <a:spcPts val="0"/>
              </a:spcBef>
              <a:spcAft>
                <a:spcPts val="1000"/>
              </a:spcAft>
            </a:pPr>
            <a:r>
              <a:rPr lang="en-US" dirty="0">
                <a:effectLst/>
              </a:rPr>
              <a:t>This series covers positions supervising or performing technical and substantive clerical work in support of equal opportunity and civil rights programs or activities. </a:t>
            </a:r>
          </a:p>
          <a:p>
            <a:pPr marR="0">
              <a:spcBef>
                <a:spcPts val="0"/>
              </a:spcBef>
              <a:spcAft>
                <a:spcPts val="1000"/>
              </a:spcAft>
            </a:pPr>
            <a:r>
              <a:rPr lang="en-US" dirty="0">
                <a:effectLst/>
              </a:rPr>
              <a:t>The paramount qualification requirement is a practical knowledge of the methods, procedures, regulations, and purposes of the equal opportunity or civil rights functions the positions support. </a:t>
            </a:r>
          </a:p>
          <a:p>
            <a:pPr marR="0">
              <a:spcBef>
                <a:spcPts val="0"/>
              </a:spcBef>
            </a:pPr>
            <a:r>
              <a:rPr lang="en-US" dirty="0">
                <a:effectLst/>
              </a:rPr>
              <a:t>These positions do not require the broad knowledge of equal opportunity and civil rights principles, or the depth of skill in analysis, interpretation, and decision-making characteristic of the Equal Opportunity Compliance Series, 0360, Equal Employment Opportunity Series, 0260, and Civil Rights Analysis Series, 0160.</a:t>
            </a:r>
          </a:p>
        </p:txBody>
      </p:sp>
      <p:sp>
        <p:nvSpPr>
          <p:cNvPr id="3" name="Slide Number Placeholder 2">
            <a:extLst>
              <a:ext uri="{FF2B5EF4-FFF2-40B4-BE49-F238E27FC236}">
                <a16:creationId xmlns:a16="http://schemas.microsoft.com/office/drawing/2014/main" id="{C8150428-6AFC-7120-D89F-839A7B6BB20B}"/>
              </a:ext>
            </a:extLst>
          </p:cNvPr>
          <p:cNvSpPr>
            <a:spLocks noGrp="1"/>
          </p:cNvSpPr>
          <p:nvPr>
            <p:ph type="sldNum" sz="quarter" idx="12"/>
          </p:nvPr>
        </p:nvSpPr>
        <p:spPr/>
        <p:txBody>
          <a:bodyPr/>
          <a:lstStyle/>
          <a:p>
            <a:fld id="{E8A0AF27-A61A-4D45-9502-289706C5D664}" type="slidenum">
              <a:rPr lang="en-US" smtClean="0">
                <a:solidFill>
                  <a:schemeClr val="tx1"/>
                </a:solidFill>
              </a:rPr>
              <a:t>29</a:t>
            </a:fld>
            <a:endParaRPr lang="en-US" dirty="0">
              <a:solidFill>
                <a:schemeClr val="tx1"/>
              </a:solidFill>
            </a:endParaRPr>
          </a:p>
        </p:txBody>
      </p:sp>
    </p:spTree>
    <p:extLst>
      <p:ext uri="{BB962C8B-B14F-4D97-AF65-F5344CB8AC3E}">
        <p14:creationId xmlns:p14="http://schemas.microsoft.com/office/powerpoint/2010/main" val="220161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A9067D-14C6-6A70-97C3-6021626DBD1A}"/>
              </a:ext>
            </a:extLst>
          </p:cNvPr>
          <p:cNvSpPr>
            <a:spLocks noGrp="1"/>
          </p:cNvSpPr>
          <p:nvPr>
            <p:ph type="title"/>
          </p:nvPr>
        </p:nvSpPr>
        <p:spPr>
          <a:xfrm>
            <a:off x="662940" y="2342965"/>
            <a:ext cx="3419856" cy="2166321"/>
          </a:xfrm>
        </p:spPr>
        <p:txBody>
          <a:bodyPr vert="horz" lIns="91440" tIns="45720" rIns="91440" bIns="45720" rtlCol="0" anchor="ctr">
            <a:normAutofit/>
          </a:bodyPr>
          <a:lstStyle/>
          <a:p>
            <a:r>
              <a:rPr lang="en-US" sz="3600" b="1" kern="1200" dirty="0">
                <a:solidFill>
                  <a:schemeClr val="tx1"/>
                </a:solidFill>
                <a:latin typeface="+mj-lt"/>
                <a:ea typeface="+mj-ea"/>
                <a:cs typeface="+mj-cs"/>
              </a:rPr>
              <a:t>Safety and Occupational Health</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0018</a:t>
            </a:r>
          </a:p>
        </p:txBody>
      </p:sp>
      <p:sp>
        <p:nvSpPr>
          <p:cNvPr id="6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Safety professional in front of power plant">
            <a:extLst>
              <a:ext uri="{FF2B5EF4-FFF2-40B4-BE49-F238E27FC236}">
                <a16:creationId xmlns:a16="http://schemas.microsoft.com/office/drawing/2014/main" id="{71B64B94-543A-BDA9-C64B-DBFC2BA9F0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30"/>
          <a:stretch/>
        </p:blipFill>
        <p:spPr>
          <a:xfrm>
            <a:off x="4654296" y="648642"/>
            <a:ext cx="6894576" cy="2582237"/>
          </a:xfrm>
          <a:prstGeom prst="rect">
            <a:avLst/>
          </a:prstGeom>
        </p:spPr>
      </p:pic>
      <p:sp>
        <p:nvSpPr>
          <p:cNvPr id="8" name="Text Placeholder 7">
            <a:extLst>
              <a:ext uri="{FF2B5EF4-FFF2-40B4-BE49-F238E27FC236}">
                <a16:creationId xmlns:a16="http://schemas.microsoft.com/office/drawing/2014/main" id="{5258D6F0-DB51-1726-AFE0-4C59B07308CD}"/>
              </a:ext>
            </a:extLst>
          </p:cNvPr>
          <p:cNvSpPr>
            <a:spLocks noGrp="1"/>
          </p:cNvSpPr>
          <p:nvPr>
            <p:ph type="body" sz="half" idx="2"/>
          </p:nvPr>
        </p:nvSpPr>
        <p:spPr>
          <a:xfrm>
            <a:off x="4628578" y="3503295"/>
            <a:ext cx="7134797" cy="2887980"/>
          </a:xfrm>
        </p:spPr>
        <p:txBody>
          <a:bodyPr vert="horz" lIns="91440" tIns="45720" rIns="91440" bIns="45720" rtlCol="0" anchor="t">
            <a:noAutofit/>
          </a:bodyPr>
          <a:lstStyle/>
          <a:p>
            <a:r>
              <a:rPr lang="en-US" sz="1900" dirty="0"/>
              <a:t>This series includes positions that involve the management, administration, or operation of a safety and occupational health program or performance of administrative work concerned with safety and occupational health activities. This series includes the development, implementation, and evaluation of related program functions. </a:t>
            </a:r>
          </a:p>
          <a:p>
            <a:r>
              <a:rPr lang="en-US" sz="1900" dirty="0"/>
              <a:t>The primary objective of this work is the elimination or minimization of human injury, property and productivity loss caused by harmful contact incidents, through the design of effective management policies, programs, and practices. </a:t>
            </a:r>
          </a:p>
        </p:txBody>
      </p:sp>
      <p:sp>
        <p:nvSpPr>
          <p:cNvPr id="3" name="Slide Number Placeholder 2">
            <a:extLst>
              <a:ext uri="{FF2B5EF4-FFF2-40B4-BE49-F238E27FC236}">
                <a16:creationId xmlns:a16="http://schemas.microsoft.com/office/drawing/2014/main" id="{BA1DE6DE-1EC8-773E-F55E-101A126542F5}"/>
              </a:ext>
            </a:extLst>
          </p:cNvPr>
          <p:cNvSpPr>
            <a:spLocks noGrp="1"/>
          </p:cNvSpPr>
          <p:nvPr>
            <p:ph type="sldNum" sz="quarter" idx="12"/>
          </p:nvPr>
        </p:nvSpPr>
        <p:spPr/>
        <p:txBody>
          <a:bodyPr/>
          <a:lstStyle/>
          <a:p>
            <a:fld id="{E8A0AF27-A61A-4D45-9502-289706C5D664}"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232456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Cloud shaped hard drive with cables">
            <a:extLst>
              <a:ext uri="{FF2B5EF4-FFF2-40B4-BE49-F238E27FC236}">
                <a16:creationId xmlns:a16="http://schemas.microsoft.com/office/drawing/2014/main" id="{548723F1-6633-248B-F563-ACA8D72578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9280" b="1"/>
          <a:stretch/>
        </p:blipFill>
        <p:spPr>
          <a:xfrm>
            <a:off x="2522358" y="10"/>
            <a:ext cx="9669642" cy="6857990"/>
          </a:xfrm>
          <a:prstGeom prst="rect">
            <a:avLst/>
          </a:prstGeom>
        </p:spPr>
      </p:pic>
      <p:sp>
        <p:nvSpPr>
          <p:cNvPr id="58" name="Rectangle 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5C478D-26A8-C30A-524D-AF69F5267843}"/>
              </a:ext>
            </a:extLst>
          </p:cNvPr>
          <p:cNvSpPr>
            <a:spLocks noGrp="1"/>
          </p:cNvSpPr>
          <p:nvPr>
            <p:ph type="title"/>
          </p:nvPr>
        </p:nvSpPr>
        <p:spPr>
          <a:xfrm>
            <a:off x="236293" y="268288"/>
            <a:ext cx="3937000" cy="1120775"/>
          </a:xfrm>
        </p:spPr>
        <p:txBody>
          <a:bodyPr vert="horz" lIns="91440" tIns="45720" rIns="91440" bIns="45720" rtlCol="0" anchor="ctr">
            <a:normAutofit/>
          </a:bodyPr>
          <a:lstStyle/>
          <a:p>
            <a:r>
              <a:rPr lang="en-US" sz="3600" b="1" dirty="0"/>
              <a:t>Telecommunications</a:t>
            </a:r>
            <a:br>
              <a:rPr lang="en-US" sz="3600" b="1" dirty="0"/>
            </a:br>
            <a:r>
              <a:rPr lang="en-US" sz="3600" b="1" dirty="0"/>
              <a:t>Series 0391</a:t>
            </a:r>
          </a:p>
        </p:txBody>
      </p:sp>
      <p:sp>
        <p:nvSpPr>
          <p:cNvPr id="8" name="Text Placeholder 7">
            <a:extLst>
              <a:ext uri="{FF2B5EF4-FFF2-40B4-BE49-F238E27FC236}">
                <a16:creationId xmlns:a16="http://schemas.microsoft.com/office/drawing/2014/main" id="{7F1EB01D-FC01-7C98-207C-03787805CEEC}"/>
              </a:ext>
            </a:extLst>
          </p:cNvPr>
          <p:cNvSpPr>
            <a:spLocks noGrp="1"/>
          </p:cNvSpPr>
          <p:nvPr>
            <p:ph type="body" sz="half" idx="2"/>
          </p:nvPr>
        </p:nvSpPr>
        <p:spPr>
          <a:xfrm>
            <a:off x="236293" y="1389063"/>
            <a:ext cx="4040432" cy="5200649"/>
          </a:xfrm>
        </p:spPr>
        <p:txBody>
          <a:bodyPr vert="horz" lIns="91440" tIns="45720" rIns="91440" bIns="45720" rtlCol="0">
            <a:noAutofit/>
          </a:bodyPr>
          <a:lstStyle/>
          <a:p>
            <a:pPr>
              <a:spcBef>
                <a:spcPts val="0"/>
              </a:spcBef>
              <a:spcAft>
                <a:spcPts val="1000"/>
              </a:spcAft>
            </a:pPr>
            <a:r>
              <a:rPr lang="en-US" sz="1800" dirty="0"/>
              <a:t>This occupation includes positions that involve: </a:t>
            </a:r>
          </a:p>
          <a:p>
            <a:pPr marL="320040" indent="-320040">
              <a:spcBef>
                <a:spcPts val="0"/>
              </a:spcBef>
              <a:spcAft>
                <a:spcPts val="600"/>
              </a:spcAft>
              <a:buAutoNum type="arabicParenBoth"/>
            </a:pPr>
            <a:r>
              <a:rPr lang="en-US" sz="1800" dirty="0"/>
              <a:t>technical and analytical work pertaining to the planning, development, acquisition, testing, integration, installation, utilization,  or modification of facilities, services,  telecommunications systems, and procedures; </a:t>
            </a:r>
          </a:p>
          <a:p>
            <a:pPr marL="320040" indent="-320040">
              <a:spcBef>
                <a:spcPts val="0"/>
              </a:spcBef>
              <a:spcAft>
                <a:spcPts val="600"/>
              </a:spcAft>
              <a:buAutoNum type="arabicParenBoth"/>
            </a:pPr>
            <a:r>
              <a:rPr lang="en-US" sz="1800" dirty="0"/>
              <a:t>managerial and staff work in the planning, implementation, or program management of telecommunications programs, systems, and services; or </a:t>
            </a:r>
          </a:p>
          <a:p>
            <a:pPr marL="320040" indent="-320040">
              <a:spcBef>
                <a:spcPts val="0"/>
              </a:spcBef>
              <a:spcAft>
                <a:spcPts val="600"/>
              </a:spcAft>
              <a:buAutoNum type="arabicParenBoth"/>
            </a:pPr>
            <a:r>
              <a:rPr lang="en-US" sz="1800" dirty="0"/>
              <a:t>line supervision over communications operations, when such work includes responsibility for management functions such as planning.</a:t>
            </a:r>
          </a:p>
        </p:txBody>
      </p:sp>
      <p:sp>
        <p:nvSpPr>
          <p:cNvPr id="3" name="Slide Number Placeholder 2">
            <a:extLst>
              <a:ext uri="{FF2B5EF4-FFF2-40B4-BE49-F238E27FC236}">
                <a16:creationId xmlns:a16="http://schemas.microsoft.com/office/drawing/2014/main" id="{DAE59662-7B11-821F-E0A0-2FF3AD3D8368}"/>
              </a:ext>
            </a:extLst>
          </p:cNvPr>
          <p:cNvSpPr>
            <a:spLocks noGrp="1"/>
          </p:cNvSpPr>
          <p:nvPr>
            <p:ph type="sldNum" sz="quarter" idx="12"/>
          </p:nvPr>
        </p:nvSpPr>
        <p:spPr/>
        <p:txBody>
          <a:bodyPr/>
          <a:lstStyle/>
          <a:p>
            <a:fld id="{E8A0AF27-A61A-4D45-9502-289706C5D664}" type="slidenum">
              <a:rPr lang="en-US" smtClean="0">
                <a:solidFill>
                  <a:schemeClr val="tx1"/>
                </a:solidFill>
              </a:rPr>
              <a:t>30</a:t>
            </a:fld>
            <a:endParaRPr lang="en-US" dirty="0">
              <a:solidFill>
                <a:schemeClr val="tx1"/>
              </a:solidFill>
            </a:endParaRPr>
          </a:p>
        </p:txBody>
      </p:sp>
    </p:spTree>
    <p:extLst>
      <p:ext uri="{BB962C8B-B14F-4D97-AF65-F5344CB8AC3E}">
        <p14:creationId xmlns:p14="http://schemas.microsoft.com/office/powerpoint/2010/main" val="3550508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Content Placeholder 3" descr="Businessman working at laptop in office">
            <a:extLst>
              <a:ext uri="{FF2B5EF4-FFF2-40B4-BE49-F238E27FC236}">
                <a16:creationId xmlns:a16="http://schemas.microsoft.com/office/drawing/2014/main" id="{89D86D2D-7CC6-D203-B824-0DC1AD396B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84" r="-1" b="-1"/>
          <a:stretch/>
        </p:blipFill>
        <p:spPr>
          <a:xfrm>
            <a:off x="20" y="10"/>
            <a:ext cx="9947062" cy="6857990"/>
          </a:xfrm>
          <a:prstGeom prst="rect">
            <a:avLst/>
          </a:prstGeom>
        </p:spPr>
      </p:pic>
      <p:sp>
        <p:nvSpPr>
          <p:cNvPr id="46" name="Freeform: Shape 4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8" name="Freeform: Shape 4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50" name="Freeform: Shape 4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465CE6C-F6AA-5848-763C-A08FEE93F865}"/>
              </a:ext>
            </a:extLst>
          </p:cNvPr>
          <p:cNvSpPr>
            <a:spLocks noGrp="1"/>
          </p:cNvSpPr>
          <p:nvPr>
            <p:ph type="title"/>
          </p:nvPr>
        </p:nvSpPr>
        <p:spPr>
          <a:xfrm>
            <a:off x="8049100" y="678655"/>
            <a:ext cx="3795963" cy="2107565"/>
          </a:xfrm>
        </p:spPr>
        <p:txBody>
          <a:bodyPr vert="horz" lIns="91440" tIns="45720" rIns="91440" bIns="45720" rtlCol="0" anchor="b">
            <a:noAutofit/>
          </a:bodyPr>
          <a:lstStyle/>
          <a:p>
            <a:r>
              <a:rPr lang="en-US" sz="3600" b="1" dirty="0"/>
              <a:t>Financial Administration and Program </a:t>
            </a:r>
            <a:br>
              <a:rPr lang="en-US" sz="3600" b="1" dirty="0"/>
            </a:br>
            <a:r>
              <a:rPr lang="en-US" sz="3600" b="1" dirty="0"/>
              <a:t>Series 0501</a:t>
            </a:r>
          </a:p>
        </p:txBody>
      </p:sp>
      <p:sp>
        <p:nvSpPr>
          <p:cNvPr id="8" name="Text Placeholder 7">
            <a:extLst>
              <a:ext uri="{FF2B5EF4-FFF2-40B4-BE49-F238E27FC236}">
                <a16:creationId xmlns:a16="http://schemas.microsoft.com/office/drawing/2014/main" id="{32EFEDF0-9DC6-CDCC-E740-DD72C04F5B35}"/>
              </a:ext>
            </a:extLst>
          </p:cNvPr>
          <p:cNvSpPr>
            <a:spLocks noGrp="1"/>
          </p:cNvSpPr>
          <p:nvPr>
            <p:ph type="body" sz="half" idx="2"/>
          </p:nvPr>
        </p:nvSpPr>
        <p:spPr>
          <a:xfrm>
            <a:off x="7881076" y="2922745"/>
            <a:ext cx="4456363" cy="2344572"/>
          </a:xfrm>
        </p:spPr>
        <p:txBody>
          <a:bodyPr vert="horz" lIns="91440" tIns="45720" rIns="91440" bIns="45720" rtlCol="0">
            <a:normAutofit/>
          </a:bodyPr>
          <a:lstStyle/>
          <a:p>
            <a:pPr>
              <a:spcBef>
                <a:spcPts val="0"/>
              </a:spcBef>
              <a:spcAft>
                <a:spcPts val="1200"/>
              </a:spcAft>
            </a:pPr>
            <a:r>
              <a:rPr lang="en-US" sz="1900" dirty="0"/>
              <a:t>The series covers positions that supervise, or manage administrative work of a fiscal, financial management, accounting, or budgetary nature. </a:t>
            </a:r>
          </a:p>
          <a:p>
            <a:pPr>
              <a:spcBef>
                <a:spcPts val="0"/>
              </a:spcBef>
              <a:spcAft>
                <a:spcPts val="1200"/>
              </a:spcAft>
            </a:pPr>
            <a:r>
              <a:rPr lang="en-US" sz="1900" dirty="0"/>
              <a:t>The work is not classifiable to another, more specific professional or administrative series in the 0500 Accounting and Budget Group. </a:t>
            </a:r>
          </a:p>
        </p:txBody>
      </p:sp>
      <p:sp>
        <p:nvSpPr>
          <p:cNvPr id="3" name="Slide Number Placeholder 2">
            <a:extLst>
              <a:ext uri="{FF2B5EF4-FFF2-40B4-BE49-F238E27FC236}">
                <a16:creationId xmlns:a16="http://schemas.microsoft.com/office/drawing/2014/main" id="{AC170281-7E31-D5E6-E5E3-723D000191E4}"/>
              </a:ext>
            </a:extLst>
          </p:cNvPr>
          <p:cNvSpPr>
            <a:spLocks noGrp="1"/>
          </p:cNvSpPr>
          <p:nvPr>
            <p:ph type="sldNum" sz="quarter" idx="12"/>
          </p:nvPr>
        </p:nvSpPr>
        <p:spPr/>
        <p:txBody>
          <a:bodyPr/>
          <a:lstStyle/>
          <a:p>
            <a:fld id="{E8A0AF27-A61A-4D45-9502-289706C5D664}"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3471577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Two business people communicating">
            <a:extLst>
              <a:ext uri="{FF2B5EF4-FFF2-40B4-BE49-F238E27FC236}">
                <a16:creationId xmlns:a16="http://schemas.microsoft.com/office/drawing/2014/main" id="{49048E07-5F59-9AFE-5D8E-80A545DF26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2D8149-A74E-671E-7E58-527D3BF197F0}"/>
              </a:ext>
            </a:extLst>
          </p:cNvPr>
          <p:cNvSpPr>
            <a:spLocks noGrp="1"/>
          </p:cNvSpPr>
          <p:nvPr>
            <p:ph type="title"/>
          </p:nvPr>
        </p:nvSpPr>
        <p:spPr>
          <a:xfrm>
            <a:off x="370840" y="354330"/>
            <a:ext cx="4444228" cy="1145512"/>
          </a:xfrm>
        </p:spPr>
        <p:txBody>
          <a:bodyPr vert="horz" lIns="91440" tIns="45720" rIns="91440" bIns="45720" rtlCol="0" anchor="ctr">
            <a:normAutofit/>
          </a:bodyPr>
          <a:lstStyle/>
          <a:p>
            <a:r>
              <a:rPr lang="en-US" sz="3600" b="1" dirty="0"/>
              <a:t>Financial Management </a:t>
            </a:r>
            <a:br>
              <a:rPr lang="en-US" sz="3600" b="1" dirty="0"/>
            </a:br>
            <a:r>
              <a:rPr lang="en-US" sz="3600" b="1" dirty="0"/>
              <a:t>Series 0505</a:t>
            </a:r>
          </a:p>
        </p:txBody>
      </p:sp>
      <p:sp>
        <p:nvSpPr>
          <p:cNvPr id="8" name="Text Placeholder 7">
            <a:extLst>
              <a:ext uri="{FF2B5EF4-FFF2-40B4-BE49-F238E27FC236}">
                <a16:creationId xmlns:a16="http://schemas.microsoft.com/office/drawing/2014/main" id="{E6118376-3A30-35A5-CFAB-1F51A412F811}"/>
              </a:ext>
            </a:extLst>
          </p:cNvPr>
          <p:cNvSpPr>
            <a:spLocks noGrp="1"/>
          </p:cNvSpPr>
          <p:nvPr>
            <p:ph type="body" sz="half" idx="2"/>
          </p:nvPr>
        </p:nvSpPr>
        <p:spPr>
          <a:xfrm>
            <a:off x="370840" y="1614142"/>
            <a:ext cx="3848735" cy="4967633"/>
          </a:xfrm>
        </p:spPr>
        <p:txBody>
          <a:bodyPr vert="horz" lIns="91440" tIns="45720" rIns="91440" bIns="45720" rtlCol="0">
            <a:noAutofit/>
          </a:bodyPr>
          <a:lstStyle/>
          <a:p>
            <a:pPr>
              <a:spcBef>
                <a:spcPts val="0"/>
              </a:spcBef>
              <a:spcAft>
                <a:spcPts val="1200"/>
              </a:spcAft>
            </a:pPr>
            <a:r>
              <a:rPr lang="en-US" sz="1900" dirty="0"/>
              <a:t>This series covers all classes of positions the duties of which are to manage or direct a program for the management of the financial resources of an organizational segment, field establishment, bureau, department, independent agency, or other organizational entity of the Federal Government. </a:t>
            </a:r>
          </a:p>
          <a:p>
            <a:pPr>
              <a:spcBef>
                <a:spcPts val="0"/>
              </a:spcBef>
              <a:spcAft>
                <a:spcPts val="1200"/>
              </a:spcAft>
            </a:pPr>
            <a:r>
              <a:rPr lang="en-US" sz="1900" dirty="0"/>
              <a:t>The duties and responsibilities include developing, coordinating, and maintaining an integrated system of financial staff services including at least accounting, budgeting, and management-financial reporting, auditing, credit analysis, management analysis, and so on.</a:t>
            </a:r>
          </a:p>
        </p:txBody>
      </p:sp>
      <p:sp>
        <p:nvSpPr>
          <p:cNvPr id="3" name="Slide Number Placeholder 2">
            <a:extLst>
              <a:ext uri="{FF2B5EF4-FFF2-40B4-BE49-F238E27FC236}">
                <a16:creationId xmlns:a16="http://schemas.microsoft.com/office/drawing/2014/main" id="{59C0D7E9-EA31-13E4-42A8-C8572AEBCE22}"/>
              </a:ext>
            </a:extLst>
          </p:cNvPr>
          <p:cNvSpPr>
            <a:spLocks noGrp="1"/>
          </p:cNvSpPr>
          <p:nvPr>
            <p:ph type="sldNum" sz="quarter" idx="12"/>
          </p:nvPr>
        </p:nvSpPr>
        <p:spPr/>
        <p:txBody>
          <a:bodyPr/>
          <a:lstStyle/>
          <a:p>
            <a:fld id="{E8A0AF27-A61A-4D45-9502-289706C5D664}" type="slidenum">
              <a:rPr lang="en-US" smtClean="0">
                <a:solidFill>
                  <a:schemeClr val="bg1"/>
                </a:solidFill>
              </a:rPr>
              <a:t>32</a:t>
            </a:fld>
            <a:endParaRPr lang="en-US" dirty="0">
              <a:solidFill>
                <a:schemeClr val="bg1"/>
              </a:solidFill>
            </a:endParaRPr>
          </a:p>
        </p:txBody>
      </p:sp>
    </p:spTree>
    <p:extLst>
      <p:ext uri="{BB962C8B-B14F-4D97-AF65-F5344CB8AC3E}">
        <p14:creationId xmlns:p14="http://schemas.microsoft.com/office/powerpoint/2010/main" val="3336164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9" name="Rectangle 5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C60988-CDD4-CD07-F8DF-6C8C83D784BA}"/>
              </a:ext>
            </a:extLst>
          </p:cNvPr>
          <p:cNvSpPr>
            <a:spLocks noGrp="1"/>
          </p:cNvSpPr>
          <p:nvPr>
            <p:ph type="title"/>
          </p:nvPr>
        </p:nvSpPr>
        <p:spPr>
          <a:xfrm>
            <a:off x="6478374" y="276225"/>
            <a:ext cx="3065675" cy="1218661"/>
          </a:xfrm>
        </p:spPr>
        <p:txBody>
          <a:bodyPr vert="horz" lIns="91440" tIns="45720" rIns="91440" bIns="45720" rtlCol="0" anchor="ctr">
            <a:normAutofit/>
          </a:bodyPr>
          <a:lstStyle/>
          <a:p>
            <a:r>
              <a:rPr lang="en-US" sz="3600" b="1" dirty="0"/>
              <a:t>Accounting </a:t>
            </a:r>
            <a:br>
              <a:rPr lang="en-US" sz="3600" b="1" dirty="0"/>
            </a:br>
            <a:r>
              <a:rPr lang="en-US" sz="3600" b="1" dirty="0"/>
              <a:t>Series 0510</a:t>
            </a:r>
            <a:endParaRPr lang="en-US" sz="3700" b="1" dirty="0"/>
          </a:p>
        </p:txBody>
      </p:sp>
      <p:pic>
        <p:nvPicPr>
          <p:cNvPr id="14" name="Content Placeholder 13" descr="Person using calculator">
            <a:extLst>
              <a:ext uri="{FF2B5EF4-FFF2-40B4-BE49-F238E27FC236}">
                <a16:creationId xmlns:a16="http://schemas.microsoft.com/office/drawing/2014/main" id="{B01C33FE-901D-2BC8-82DE-C2D70F9419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754" r="26911" b="-2"/>
          <a:stretch/>
        </p:blipFill>
        <p:spPr>
          <a:xfrm>
            <a:off x="-1" y="-2"/>
            <a:ext cx="6096001" cy="6858002"/>
          </a:xfrm>
          <a:prstGeom prst="rect">
            <a:avLst/>
          </a:prstGeom>
        </p:spPr>
      </p:pic>
      <p:sp>
        <p:nvSpPr>
          <p:cNvPr id="8" name="Text Placeholder 7">
            <a:extLst>
              <a:ext uri="{FF2B5EF4-FFF2-40B4-BE49-F238E27FC236}">
                <a16:creationId xmlns:a16="http://schemas.microsoft.com/office/drawing/2014/main" id="{82A5EBBB-F1E9-EE53-CFEA-4B3E400DD644}"/>
              </a:ext>
            </a:extLst>
          </p:cNvPr>
          <p:cNvSpPr>
            <a:spLocks noGrp="1"/>
          </p:cNvSpPr>
          <p:nvPr>
            <p:ph type="body" sz="half" idx="2"/>
          </p:nvPr>
        </p:nvSpPr>
        <p:spPr>
          <a:xfrm>
            <a:off x="6478376" y="1494886"/>
            <a:ext cx="4827800" cy="5076825"/>
          </a:xfrm>
        </p:spPr>
        <p:txBody>
          <a:bodyPr vert="horz" lIns="91440" tIns="45720" rIns="91440" bIns="45720" rtlCol="0" anchor="ctr">
            <a:noAutofit/>
          </a:bodyPr>
          <a:lstStyle/>
          <a:p>
            <a:pPr>
              <a:spcBef>
                <a:spcPts val="0"/>
              </a:spcBef>
              <a:spcAft>
                <a:spcPts val="1000"/>
              </a:spcAft>
            </a:pPr>
            <a:r>
              <a:rPr lang="en-US" sz="1900" dirty="0"/>
              <a:t>This series covers positions that advise on or administer, supervise, or perform professional accounting work that requires application of accounting theories, concepts, principles, and standards to the financial activities of governmental, quasi-governmental, or private sector organizations. </a:t>
            </a:r>
          </a:p>
          <a:p>
            <a:pPr>
              <a:spcBef>
                <a:spcPts val="0"/>
              </a:spcBef>
              <a:spcAft>
                <a:spcPts val="1000"/>
              </a:spcAft>
            </a:pPr>
            <a:r>
              <a:rPr lang="en-US" sz="1900" dirty="0"/>
              <a:t>The work includes: </a:t>
            </a:r>
          </a:p>
          <a:p>
            <a:pPr marL="320040" indent="-320040">
              <a:spcBef>
                <a:spcPts val="0"/>
              </a:spcBef>
              <a:spcAft>
                <a:spcPts val="600"/>
              </a:spcAft>
              <a:buAutoNum type="arabicParenBoth"/>
            </a:pPr>
            <a:r>
              <a:rPr lang="en-US" sz="1900" dirty="0"/>
              <a:t>designing, developing, operating, or inspecting accounting systems; </a:t>
            </a:r>
          </a:p>
          <a:p>
            <a:pPr marL="320040" indent="-320040">
              <a:spcBef>
                <a:spcPts val="0"/>
              </a:spcBef>
              <a:spcAft>
                <a:spcPts val="600"/>
              </a:spcAft>
              <a:buAutoNum type="arabicParenBoth"/>
            </a:pPr>
            <a:r>
              <a:rPr lang="en-US" sz="1900" dirty="0"/>
              <a:t>prescribing accounting standards, policies, and requirements; </a:t>
            </a:r>
          </a:p>
          <a:p>
            <a:pPr marL="320040" indent="-320040">
              <a:spcBef>
                <a:spcPts val="0"/>
              </a:spcBef>
              <a:spcAft>
                <a:spcPts val="600"/>
              </a:spcAft>
              <a:buAutoNum type="arabicParenBoth"/>
            </a:pPr>
            <a:r>
              <a:rPr lang="en-US" sz="1900" dirty="0"/>
              <a:t>examining, analyzing, and interpreting accounting data, records, and reports; or</a:t>
            </a:r>
          </a:p>
          <a:p>
            <a:pPr marL="320040" indent="-320040">
              <a:spcBef>
                <a:spcPts val="0"/>
              </a:spcBef>
              <a:spcAft>
                <a:spcPts val="600"/>
              </a:spcAft>
              <a:buAutoNum type="arabicParenBoth"/>
            </a:pPr>
            <a:r>
              <a:rPr lang="en-US" sz="1900" dirty="0"/>
              <a:t>advising or assisting management on accounting and financial management matters. </a:t>
            </a:r>
          </a:p>
        </p:txBody>
      </p:sp>
      <p:sp>
        <p:nvSpPr>
          <p:cNvPr id="3" name="Slide Number Placeholder 2">
            <a:extLst>
              <a:ext uri="{FF2B5EF4-FFF2-40B4-BE49-F238E27FC236}">
                <a16:creationId xmlns:a16="http://schemas.microsoft.com/office/drawing/2014/main" id="{B05B91A7-ACA5-F5F8-548D-2AE35C947572}"/>
              </a:ext>
            </a:extLst>
          </p:cNvPr>
          <p:cNvSpPr>
            <a:spLocks noGrp="1"/>
          </p:cNvSpPr>
          <p:nvPr>
            <p:ph type="sldNum" sz="quarter" idx="12"/>
          </p:nvPr>
        </p:nvSpPr>
        <p:spPr/>
        <p:txBody>
          <a:bodyPr/>
          <a:lstStyle/>
          <a:p>
            <a:fld id="{E8A0AF27-A61A-4D45-9502-289706C5D664}" type="slidenum">
              <a:rPr lang="en-US" smtClean="0">
                <a:solidFill>
                  <a:schemeClr val="tx1"/>
                </a:solidFill>
              </a:rPr>
              <a:t>33</a:t>
            </a:fld>
            <a:endParaRPr lang="en-US" dirty="0">
              <a:solidFill>
                <a:schemeClr val="tx1"/>
              </a:solidFill>
            </a:endParaRPr>
          </a:p>
        </p:txBody>
      </p:sp>
    </p:spTree>
    <p:extLst>
      <p:ext uri="{BB962C8B-B14F-4D97-AF65-F5344CB8AC3E}">
        <p14:creationId xmlns:p14="http://schemas.microsoft.com/office/powerpoint/2010/main" val="2151221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11B976-034C-6182-1627-F54D9F51FFB1}"/>
              </a:ext>
            </a:extLst>
          </p:cNvPr>
          <p:cNvSpPr>
            <a:spLocks noGrp="1"/>
          </p:cNvSpPr>
          <p:nvPr>
            <p:ph type="title"/>
          </p:nvPr>
        </p:nvSpPr>
        <p:spPr>
          <a:xfrm>
            <a:off x="630936" y="999617"/>
            <a:ext cx="4474464" cy="1121283"/>
          </a:xfrm>
        </p:spPr>
        <p:txBody>
          <a:bodyPr vert="horz" lIns="91440" tIns="45720" rIns="91440" bIns="45720" rtlCol="0" anchor="b">
            <a:normAutofit/>
          </a:bodyPr>
          <a:lstStyle/>
          <a:p>
            <a:r>
              <a:rPr lang="en-US" sz="3600" b="1" kern="1200" dirty="0">
                <a:solidFill>
                  <a:schemeClr val="tx1"/>
                </a:solidFill>
                <a:latin typeface="+mj-lt"/>
                <a:ea typeface="+mj-ea"/>
                <a:cs typeface="+mj-cs"/>
              </a:rPr>
              <a:t>Accounting Technician</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0525</a:t>
            </a:r>
          </a:p>
        </p:txBody>
      </p:sp>
      <p:sp>
        <p:nvSpPr>
          <p:cNvPr id="5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7CC4237A-1E8E-ED6A-1261-B97E64FA9E90}"/>
              </a:ext>
            </a:extLst>
          </p:cNvPr>
          <p:cNvSpPr>
            <a:spLocks noGrp="1"/>
          </p:cNvSpPr>
          <p:nvPr>
            <p:ph type="body" sz="half" idx="2"/>
          </p:nvPr>
        </p:nvSpPr>
        <p:spPr>
          <a:xfrm>
            <a:off x="630935" y="2660903"/>
            <a:ext cx="5198365" cy="3871623"/>
          </a:xfrm>
        </p:spPr>
        <p:txBody>
          <a:bodyPr vert="horz" lIns="91440" tIns="45720" rIns="91440" bIns="45720" rtlCol="0" anchor="t">
            <a:normAutofit/>
          </a:bodyPr>
          <a:lstStyle/>
          <a:p>
            <a:r>
              <a:rPr lang="en-US" sz="1900" dirty="0"/>
              <a:t>This series covers account maintenance clerical and accounting technician support positions requiring a basic understanding of accounting systems, policies, and procedures in performing or supervising the examination, verification, and maintenance of accounts and accounting data. </a:t>
            </a:r>
          </a:p>
          <a:p>
            <a:r>
              <a:rPr lang="en-US" sz="1900" dirty="0"/>
              <a:t>Also included are positions that perform technical audit functions, develop or install revised accounting procedures, or perform similar quasi-professional accounting work. </a:t>
            </a:r>
          </a:p>
          <a:p>
            <a:r>
              <a:rPr lang="en-US" sz="1900" dirty="0"/>
              <a:t>Positions in this series require a knowledge of existing accounting systems, standard accounting codes, classifications, and terminology.</a:t>
            </a:r>
          </a:p>
        </p:txBody>
      </p:sp>
      <p:pic>
        <p:nvPicPr>
          <p:cNvPr id="4" name="Content Placeholder 3" descr="Spreadsheet and calculator">
            <a:extLst>
              <a:ext uri="{FF2B5EF4-FFF2-40B4-BE49-F238E27FC236}">
                <a16:creationId xmlns:a16="http://schemas.microsoft.com/office/drawing/2014/main" id="{35D74DFB-4901-6D3F-3279-B590DD8D3F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5882" b="-1"/>
          <a:stretch/>
        </p:blipFill>
        <p:spPr>
          <a:xfrm>
            <a:off x="6099048" y="1493188"/>
            <a:ext cx="5458968" cy="3871624"/>
          </a:xfrm>
          <a:prstGeom prst="rect">
            <a:avLst/>
          </a:prstGeom>
        </p:spPr>
      </p:pic>
      <p:sp>
        <p:nvSpPr>
          <p:cNvPr id="3" name="Slide Number Placeholder 2">
            <a:extLst>
              <a:ext uri="{FF2B5EF4-FFF2-40B4-BE49-F238E27FC236}">
                <a16:creationId xmlns:a16="http://schemas.microsoft.com/office/drawing/2014/main" id="{34612455-C6AC-216D-5D3B-519BF466590B}"/>
              </a:ext>
            </a:extLst>
          </p:cNvPr>
          <p:cNvSpPr>
            <a:spLocks noGrp="1"/>
          </p:cNvSpPr>
          <p:nvPr>
            <p:ph type="sldNum" sz="quarter" idx="12"/>
          </p:nvPr>
        </p:nvSpPr>
        <p:spPr/>
        <p:txBody>
          <a:bodyPr/>
          <a:lstStyle/>
          <a:p>
            <a:fld id="{E8A0AF27-A61A-4D45-9502-289706C5D664}" type="slidenum">
              <a:rPr lang="en-US" smtClean="0">
                <a:solidFill>
                  <a:schemeClr val="tx1"/>
                </a:solidFill>
              </a:rPr>
              <a:t>34</a:t>
            </a:fld>
            <a:endParaRPr lang="en-US" dirty="0">
              <a:solidFill>
                <a:schemeClr val="tx1"/>
              </a:solidFill>
            </a:endParaRPr>
          </a:p>
        </p:txBody>
      </p:sp>
    </p:spTree>
    <p:extLst>
      <p:ext uri="{BB962C8B-B14F-4D97-AF65-F5344CB8AC3E}">
        <p14:creationId xmlns:p14="http://schemas.microsoft.com/office/powerpoint/2010/main" val="2023510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B5A6-F3FD-9C1F-E902-4FD758940C33}"/>
              </a:ext>
            </a:extLst>
          </p:cNvPr>
          <p:cNvSpPr>
            <a:spLocks noGrp="1"/>
          </p:cNvSpPr>
          <p:nvPr>
            <p:ph type="title"/>
          </p:nvPr>
        </p:nvSpPr>
        <p:spPr>
          <a:xfrm>
            <a:off x="8079978" y="1228725"/>
            <a:ext cx="3369234" cy="1128869"/>
          </a:xfrm>
        </p:spPr>
        <p:txBody>
          <a:bodyPr vert="horz" lIns="91440" tIns="45720" rIns="91440" bIns="45720" rtlCol="0" anchor="b">
            <a:normAutofit/>
          </a:bodyPr>
          <a:lstStyle/>
          <a:p>
            <a:r>
              <a:rPr lang="en-US" sz="3600" b="1" dirty="0"/>
              <a:t>Budget Analysis</a:t>
            </a:r>
            <a:br>
              <a:rPr lang="en-US" sz="3600" b="1" dirty="0"/>
            </a:br>
            <a:r>
              <a:rPr lang="en-US" sz="3600" b="1" dirty="0"/>
              <a:t>Series 0560</a:t>
            </a:r>
          </a:p>
        </p:txBody>
      </p:sp>
      <p:pic>
        <p:nvPicPr>
          <p:cNvPr id="14" name="Content Placeholder 13" descr="Jars of coins">
            <a:extLst>
              <a:ext uri="{FF2B5EF4-FFF2-40B4-BE49-F238E27FC236}">
                <a16:creationId xmlns:a16="http://schemas.microsoft.com/office/drawing/2014/main" id="{86C81D69-8CCF-EEAA-28CB-8BA8FAFE05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070" r="-1" b="-1"/>
          <a:stretch/>
        </p:blipFill>
        <p:spPr>
          <a:xfrm>
            <a:off x="20" y="10"/>
            <a:ext cx="7390243" cy="6857990"/>
          </a:xfrm>
          <a:prstGeom prst="rect">
            <a:avLst/>
          </a:prstGeom>
        </p:spPr>
      </p:pic>
      <p:sp>
        <p:nvSpPr>
          <p:cNvPr id="89" name="Rectangle 8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3" name="Rectangle 9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Text Placeholder 7">
            <a:extLst>
              <a:ext uri="{FF2B5EF4-FFF2-40B4-BE49-F238E27FC236}">
                <a16:creationId xmlns:a16="http://schemas.microsoft.com/office/drawing/2014/main" id="{0E9E89CE-827D-E98A-624B-56596BCC4AA9}"/>
              </a:ext>
            </a:extLst>
          </p:cNvPr>
          <p:cNvSpPr>
            <a:spLocks noGrp="1"/>
          </p:cNvSpPr>
          <p:nvPr>
            <p:ph type="body" sz="half" idx="2"/>
          </p:nvPr>
        </p:nvSpPr>
        <p:spPr>
          <a:xfrm>
            <a:off x="8079977" y="2533476"/>
            <a:ext cx="3530997" cy="2905299"/>
          </a:xfrm>
        </p:spPr>
        <p:txBody>
          <a:bodyPr vert="horz" lIns="91440" tIns="45720" rIns="91440" bIns="45720" rtlCol="0" anchor="t">
            <a:normAutofit/>
          </a:bodyPr>
          <a:lstStyle/>
          <a:p>
            <a:pPr>
              <a:spcBef>
                <a:spcPts val="0"/>
              </a:spcBef>
              <a:spcAft>
                <a:spcPts val="1200"/>
              </a:spcAft>
            </a:pPr>
            <a:r>
              <a:rPr lang="en-US" sz="1900" dirty="0"/>
              <a:t>This series covers positions that perform, advise on, or supervise work in any phase of budget administration.</a:t>
            </a:r>
          </a:p>
          <a:p>
            <a:pPr>
              <a:spcBef>
                <a:spcPts val="0"/>
              </a:spcBef>
              <a:spcAft>
                <a:spcPts val="1200"/>
              </a:spcAft>
            </a:pPr>
            <a:r>
              <a:rPr lang="en-US" sz="1900" dirty="0"/>
              <a:t>A Budge Analyst must have the knowledge and skills to apply budget-related laws, regulations, policies, precedents, methods, and techniques to all budget activities.</a:t>
            </a:r>
          </a:p>
        </p:txBody>
      </p:sp>
      <p:sp>
        <p:nvSpPr>
          <p:cNvPr id="3" name="Slide Number Placeholder 2">
            <a:extLst>
              <a:ext uri="{FF2B5EF4-FFF2-40B4-BE49-F238E27FC236}">
                <a16:creationId xmlns:a16="http://schemas.microsoft.com/office/drawing/2014/main" id="{69579476-CE26-2815-D4AE-3BE11D49A488}"/>
              </a:ext>
            </a:extLst>
          </p:cNvPr>
          <p:cNvSpPr>
            <a:spLocks noGrp="1"/>
          </p:cNvSpPr>
          <p:nvPr>
            <p:ph type="sldNum" sz="quarter" idx="12"/>
          </p:nvPr>
        </p:nvSpPr>
        <p:spPr/>
        <p:txBody>
          <a:bodyPr/>
          <a:lstStyle/>
          <a:p>
            <a:fld id="{E8A0AF27-A61A-4D45-9502-289706C5D664}" type="slidenum">
              <a:rPr lang="en-US" smtClean="0">
                <a:solidFill>
                  <a:schemeClr val="tx1"/>
                </a:solidFill>
              </a:rPr>
              <a:t>35</a:t>
            </a:fld>
            <a:endParaRPr lang="en-US" dirty="0">
              <a:solidFill>
                <a:schemeClr val="tx1"/>
              </a:solidFill>
            </a:endParaRPr>
          </a:p>
        </p:txBody>
      </p:sp>
    </p:spTree>
    <p:extLst>
      <p:ext uri="{BB962C8B-B14F-4D97-AF65-F5344CB8AC3E}">
        <p14:creationId xmlns:p14="http://schemas.microsoft.com/office/powerpoint/2010/main" val="101053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816775-968E-C398-0105-644DE301B795}"/>
              </a:ext>
            </a:extLst>
          </p:cNvPr>
          <p:cNvSpPr>
            <a:spLocks noGrp="1"/>
          </p:cNvSpPr>
          <p:nvPr>
            <p:ph type="title"/>
          </p:nvPr>
        </p:nvSpPr>
        <p:spPr>
          <a:xfrm>
            <a:off x="572493" y="438740"/>
            <a:ext cx="7371357" cy="1171177"/>
          </a:xfrm>
        </p:spPr>
        <p:txBody>
          <a:bodyPr vert="horz" lIns="91440" tIns="45720" rIns="91440" bIns="45720" rtlCol="0" anchor="b">
            <a:normAutofit fontScale="90000"/>
          </a:bodyPr>
          <a:lstStyle/>
          <a:p>
            <a:br>
              <a:rPr lang="en-US" sz="1800" b="1" dirty="0"/>
            </a:br>
            <a:br>
              <a:rPr lang="en-US" sz="1800" b="1" dirty="0"/>
            </a:br>
            <a:br>
              <a:rPr lang="en-US" sz="3600" b="1" dirty="0"/>
            </a:br>
            <a:r>
              <a:rPr lang="en-US" sz="4000" b="1" dirty="0"/>
              <a:t>Financial Management Student Trainee</a:t>
            </a:r>
            <a:br>
              <a:rPr lang="en-US" sz="4000" b="1" dirty="0"/>
            </a:br>
            <a:r>
              <a:rPr lang="en-US" sz="4000" b="1" dirty="0"/>
              <a:t>Series 0599</a:t>
            </a:r>
          </a:p>
        </p:txBody>
      </p:sp>
      <p:sp>
        <p:nvSpPr>
          <p:cNvPr id="5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07723C0-DE17-7D35-A0FE-C11B38999B72}"/>
              </a:ext>
            </a:extLst>
          </p:cNvPr>
          <p:cNvSpPr>
            <a:spLocks noGrp="1"/>
          </p:cNvSpPr>
          <p:nvPr>
            <p:ph type="body" sz="half" idx="2"/>
          </p:nvPr>
        </p:nvSpPr>
        <p:spPr>
          <a:xfrm>
            <a:off x="572493" y="1899475"/>
            <a:ext cx="6713552" cy="4716717"/>
          </a:xfrm>
        </p:spPr>
        <p:txBody>
          <a:bodyPr vert="horz" lIns="91440" tIns="45720" rIns="91440" bIns="45720" rtlCol="0" anchor="t">
            <a:normAutofit lnSpcReduction="10000"/>
          </a:bodyPr>
          <a:lstStyle/>
          <a:p>
            <a:pPr>
              <a:spcBef>
                <a:spcPts val="0"/>
              </a:spcBef>
              <a:spcAft>
                <a:spcPts val="1200"/>
              </a:spcAft>
            </a:pPr>
            <a:r>
              <a:rPr lang="en-US" sz="1900" dirty="0"/>
              <a:t>The student trainee series in each Occupational Group includes all trainee positions that involve periods of pertinent formal education and periods of employment in a Federal agency. The education and employment must be part of a formal student employment program. </a:t>
            </a:r>
          </a:p>
          <a:p>
            <a:pPr>
              <a:spcBef>
                <a:spcPts val="0"/>
              </a:spcBef>
              <a:spcAft>
                <a:spcPts val="1200"/>
              </a:spcAft>
            </a:pPr>
            <a:r>
              <a:rPr lang="en-US" sz="1900" dirty="0"/>
              <a:t>The level of education and experience completed by the student is a major consideration in establishing the level of on-the-job training and work assignments during periods of employment. </a:t>
            </a:r>
            <a:r>
              <a:rPr lang="en-US" sz="2000" dirty="0">
                <a:cs typeface="Arial" panose="020B0604020202020204" pitchFamily="34" charset="0"/>
              </a:rPr>
              <a:t>For more information, please visit: </a:t>
            </a:r>
          </a:p>
          <a:p>
            <a:pPr marL="347472" indent="-342900">
              <a:spcBef>
                <a:spcPts val="0"/>
              </a:spcBef>
              <a:spcAft>
                <a:spcPts val="1000"/>
              </a:spcAft>
              <a:buFont typeface="Arial" panose="020B0604020202020204" pitchFamily="34" charset="0"/>
              <a:buChar char="•"/>
            </a:pPr>
            <a:r>
              <a:rPr lang="en-US" sz="2000" dirty="0">
                <a:cs typeface="Arial" panose="020B0604020202020204" pitchFamily="34" charset="0"/>
              </a:rPr>
              <a:t>USA Jobs Student Hiring </a:t>
            </a:r>
            <a:r>
              <a:rPr lang="en-US" sz="2000" dirty="0">
                <a:solidFill>
                  <a:srgbClr val="0070C0"/>
                </a:solidFill>
                <a:cs typeface="Arial" panose="020B0604020202020204" pitchFamily="34" charset="0"/>
                <a:hlinkClick r:id="rId2">
                  <a:extLst>
                    <a:ext uri="{A12FA001-AC4F-418D-AE19-62706E023703}">
                      <ahyp:hlinkClr xmlns:ahyp="http://schemas.microsoft.com/office/drawing/2018/hyperlinkcolor" val="tx"/>
                    </a:ext>
                  </a:extLst>
                </a:hlinkClick>
              </a:rPr>
              <a:t>https://help.usajobs.gov/working-in-government/unique-hiring-paths/students</a:t>
            </a:r>
            <a:endParaRPr lang="en-US" sz="2000" dirty="0">
              <a:cs typeface="Arial" panose="020B0604020202020204" pitchFamily="34" charset="0"/>
            </a:endParaRPr>
          </a:p>
          <a:p>
            <a:pPr marL="342900" indent="-342900">
              <a:spcBef>
                <a:spcPts val="0"/>
              </a:spcBef>
              <a:spcAft>
                <a:spcPts val="1000"/>
              </a:spcAft>
              <a:buFont typeface="Arial" panose="020B0604020202020204" pitchFamily="34" charset="0"/>
              <a:buChar char="•"/>
            </a:pPr>
            <a:r>
              <a:rPr lang="en-US" sz="2000" dirty="0">
                <a:cs typeface="Arial" panose="020B0604020202020204" pitchFamily="34" charset="0"/>
              </a:rPr>
              <a:t>USDA Internships and Career Opportunities </a:t>
            </a:r>
            <a:r>
              <a:rPr lang="en-US" sz="2000" dirty="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200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https://www.usda.gov/youth/career</a:t>
            </a:r>
            <a:endParaRPr lang="en-US" sz="2000" dirty="0">
              <a:cs typeface="Arial" panose="020B0604020202020204" pitchFamily="34" charset="0"/>
            </a:endParaRPr>
          </a:p>
          <a:p>
            <a:pPr marL="342900" indent="-342900">
              <a:spcBef>
                <a:spcPts val="0"/>
              </a:spcBef>
              <a:buFont typeface="Arial" panose="020B0604020202020204" pitchFamily="34" charset="0"/>
              <a:buChar char="•"/>
            </a:pPr>
            <a:r>
              <a:rPr lang="en-US" sz="2000" b="0" i="0" dirty="0">
                <a:effectLst/>
              </a:rPr>
              <a:t>OPM Student &amp; Recent Graduate Hiring</a:t>
            </a:r>
            <a:endParaRPr lang="en-US" sz="2000" b="0" i="0" dirty="0">
              <a:effectLst/>
              <a:hlinkClick r:id="rId4">
                <a:extLst>
                  <a:ext uri="{A12FA001-AC4F-418D-AE19-62706E023703}">
                    <ahyp:hlinkClr xmlns:ahyp="http://schemas.microsoft.com/office/drawing/2018/hyperlinkcolor" val="tx"/>
                  </a:ext>
                </a:extLst>
              </a:hlinkClick>
            </a:endParaRPr>
          </a:p>
          <a:p>
            <a:pPr marL="347472">
              <a:lnSpc>
                <a:spcPct val="100000"/>
              </a:lnSpc>
              <a:spcBef>
                <a:spcPts val="0"/>
              </a:spcBef>
            </a:pPr>
            <a:r>
              <a:rPr lang="en-US" sz="2000" b="0" i="0" u="sng" dirty="0">
                <a:solidFill>
                  <a:srgbClr val="0563C1"/>
                </a:solidFill>
                <a:effectLst/>
                <a:hlinkClick r:id="rId4">
                  <a:extLst>
                    <a:ext uri="{A12FA001-AC4F-418D-AE19-62706E023703}">
                      <ahyp:hlinkClr xmlns:ahyp="http://schemas.microsoft.com/office/drawing/2018/hyperlinkcolor" val="tx"/>
                    </a:ext>
                  </a:extLst>
                </a:hlinkClick>
              </a:rPr>
              <a:t>Pathways Internship, Recent Graduate and Presidential Management Fellow Programs</a:t>
            </a:r>
            <a:endParaRPr lang="en-US" sz="2000" b="0" i="0" dirty="0">
              <a:solidFill>
                <a:srgbClr val="1B1B1B"/>
              </a:solidFill>
              <a:effectLst/>
            </a:endParaRPr>
          </a:p>
          <a:p>
            <a:pPr>
              <a:spcBef>
                <a:spcPts val="0"/>
              </a:spcBef>
              <a:spcAft>
                <a:spcPts val="1200"/>
              </a:spcAft>
            </a:pPr>
            <a:endParaRPr lang="en-US" sz="1900" dirty="0"/>
          </a:p>
        </p:txBody>
      </p:sp>
      <p:pic>
        <p:nvPicPr>
          <p:cNvPr id="7" name="Content Placeholder 6" descr="Mixed raced student studying">
            <a:extLst>
              <a:ext uri="{FF2B5EF4-FFF2-40B4-BE49-F238E27FC236}">
                <a16:creationId xmlns:a16="http://schemas.microsoft.com/office/drawing/2014/main" id="{5E5C8681-C2D5-F006-061D-3FF295BE52C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5891" r="9893" b="2"/>
          <a:stretch/>
        </p:blipFill>
        <p:spPr>
          <a:xfrm>
            <a:off x="7675658" y="2093976"/>
            <a:ext cx="3941064" cy="4096512"/>
          </a:xfrm>
          <a:prstGeom prst="rect">
            <a:avLst/>
          </a:prstGeom>
        </p:spPr>
      </p:pic>
      <p:sp>
        <p:nvSpPr>
          <p:cNvPr id="3" name="Slide Number Placeholder 2">
            <a:extLst>
              <a:ext uri="{FF2B5EF4-FFF2-40B4-BE49-F238E27FC236}">
                <a16:creationId xmlns:a16="http://schemas.microsoft.com/office/drawing/2014/main" id="{7D0E546A-4362-C651-F688-6F8209D2D2D7}"/>
              </a:ext>
            </a:extLst>
          </p:cNvPr>
          <p:cNvSpPr>
            <a:spLocks noGrp="1"/>
          </p:cNvSpPr>
          <p:nvPr>
            <p:ph type="sldNum" sz="quarter" idx="12"/>
          </p:nvPr>
        </p:nvSpPr>
        <p:spPr/>
        <p:txBody>
          <a:bodyPr/>
          <a:lstStyle/>
          <a:p>
            <a:fld id="{E8A0AF27-A61A-4D45-9502-289706C5D664}" type="slidenum">
              <a:rPr lang="en-US" smtClean="0">
                <a:solidFill>
                  <a:schemeClr val="tx1"/>
                </a:solidFill>
              </a:rPr>
              <a:t>36</a:t>
            </a:fld>
            <a:endParaRPr lang="en-US" dirty="0">
              <a:solidFill>
                <a:schemeClr val="tx1"/>
              </a:solidFill>
            </a:endParaRPr>
          </a:p>
        </p:txBody>
      </p:sp>
    </p:spTree>
    <p:extLst>
      <p:ext uri="{BB962C8B-B14F-4D97-AF65-F5344CB8AC3E}">
        <p14:creationId xmlns:p14="http://schemas.microsoft.com/office/powerpoint/2010/main" val="352031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22950-C4E0-7F1E-1047-F7E56CADCFA2}"/>
              </a:ext>
            </a:extLst>
          </p:cNvPr>
          <p:cNvSpPr>
            <a:spLocks noGrp="1"/>
          </p:cNvSpPr>
          <p:nvPr>
            <p:ph type="title"/>
          </p:nvPr>
        </p:nvSpPr>
        <p:spPr>
          <a:xfrm>
            <a:off x="7255564" y="981192"/>
            <a:ext cx="2564711" cy="1122654"/>
          </a:xfrm>
        </p:spPr>
        <p:txBody>
          <a:bodyPr vert="horz" lIns="91440" tIns="45720" rIns="91440" bIns="45720" rtlCol="0" anchor="b">
            <a:normAutofit/>
          </a:bodyPr>
          <a:lstStyle/>
          <a:p>
            <a:r>
              <a:rPr lang="en-US" sz="3600" b="1" dirty="0"/>
              <a:t>Architecture </a:t>
            </a:r>
            <a:br>
              <a:rPr lang="en-US" sz="3600" b="1" dirty="0"/>
            </a:br>
            <a:r>
              <a:rPr lang="en-US" sz="3600" b="1" dirty="0"/>
              <a:t>Series 0808</a:t>
            </a:r>
          </a:p>
        </p:txBody>
      </p:sp>
      <p:pic>
        <p:nvPicPr>
          <p:cNvPr id="4" name="Content Placeholder 3" descr="Architects working on landscape plans, conceptual site plan, and architectural drawings on transparent paper">
            <a:extLst>
              <a:ext uri="{FF2B5EF4-FFF2-40B4-BE49-F238E27FC236}">
                <a16:creationId xmlns:a16="http://schemas.microsoft.com/office/drawing/2014/main" id="{3F4001A3-D643-3DA3-3E84-ABE84F6C0C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969" r="17588"/>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6" name="Rectangle 4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Text Placeholder 7">
            <a:extLst>
              <a:ext uri="{FF2B5EF4-FFF2-40B4-BE49-F238E27FC236}">
                <a16:creationId xmlns:a16="http://schemas.microsoft.com/office/drawing/2014/main" id="{B2D21806-0158-4ACD-8941-CEABED7487BA}"/>
              </a:ext>
            </a:extLst>
          </p:cNvPr>
          <p:cNvSpPr>
            <a:spLocks noGrp="1"/>
          </p:cNvSpPr>
          <p:nvPr>
            <p:ph type="body" sz="half" idx="2"/>
          </p:nvPr>
        </p:nvSpPr>
        <p:spPr>
          <a:xfrm>
            <a:off x="7255563" y="2557587"/>
            <a:ext cx="4314645" cy="3717317"/>
          </a:xfrm>
        </p:spPr>
        <p:txBody>
          <a:bodyPr vert="horz" lIns="91440" tIns="45720" rIns="91440" bIns="45720" rtlCol="0" anchor="t">
            <a:normAutofit/>
          </a:bodyPr>
          <a:lstStyle/>
          <a:p>
            <a:r>
              <a:rPr lang="en-US" sz="1900" dirty="0"/>
              <a:t>This series covers positions that manage, supervise, lead, and/or perform professional architecture work involving the art and science of conceptualizing, planning, developing, and implementing designs. </a:t>
            </a:r>
          </a:p>
          <a:p>
            <a:r>
              <a:rPr lang="en-US" sz="1900" dirty="0"/>
              <a:t>Individuals who work in architecture ensure buildings and structures are responsive to human activities and needs,  structurally sound and permanent, and economical to acquire, operate, and maintain.</a:t>
            </a:r>
          </a:p>
        </p:txBody>
      </p:sp>
      <p:sp>
        <p:nvSpPr>
          <p:cNvPr id="3" name="Slide Number Placeholder 2">
            <a:extLst>
              <a:ext uri="{FF2B5EF4-FFF2-40B4-BE49-F238E27FC236}">
                <a16:creationId xmlns:a16="http://schemas.microsoft.com/office/drawing/2014/main" id="{D65B7844-D2D4-E1A7-9919-83436EF06CAF}"/>
              </a:ext>
            </a:extLst>
          </p:cNvPr>
          <p:cNvSpPr>
            <a:spLocks noGrp="1"/>
          </p:cNvSpPr>
          <p:nvPr>
            <p:ph type="sldNum" sz="quarter" idx="12"/>
          </p:nvPr>
        </p:nvSpPr>
        <p:spPr/>
        <p:txBody>
          <a:bodyPr/>
          <a:lstStyle/>
          <a:p>
            <a:fld id="{E8A0AF27-A61A-4D45-9502-289706C5D664}" type="slidenum">
              <a:rPr lang="en-US" smtClean="0">
                <a:solidFill>
                  <a:schemeClr val="tx1"/>
                </a:solidFill>
              </a:rPr>
              <a:t>37</a:t>
            </a:fld>
            <a:endParaRPr lang="en-US" dirty="0">
              <a:solidFill>
                <a:schemeClr val="tx1"/>
              </a:solidFill>
            </a:endParaRPr>
          </a:p>
        </p:txBody>
      </p:sp>
    </p:spTree>
    <p:extLst>
      <p:ext uri="{BB962C8B-B14F-4D97-AF65-F5344CB8AC3E}">
        <p14:creationId xmlns:p14="http://schemas.microsoft.com/office/powerpoint/2010/main" val="2105414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3B221C-1758-36EC-0613-DF556275FE93}"/>
              </a:ext>
            </a:extLst>
          </p:cNvPr>
          <p:cNvSpPr>
            <a:spLocks noGrp="1"/>
          </p:cNvSpPr>
          <p:nvPr>
            <p:ph type="title"/>
          </p:nvPr>
        </p:nvSpPr>
        <p:spPr>
          <a:xfrm>
            <a:off x="448331" y="508850"/>
            <a:ext cx="3255645" cy="1131209"/>
          </a:xfrm>
        </p:spPr>
        <p:txBody>
          <a:bodyPr vert="horz" lIns="91440" tIns="45720" rIns="91440" bIns="45720" rtlCol="0" anchor="b">
            <a:normAutofit/>
          </a:bodyPr>
          <a:lstStyle/>
          <a:p>
            <a:r>
              <a:rPr lang="en-US" sz="3600" b="1" dirty="0"/>
              <a:t>Civil Engineering</a:t>
            </a:r>
            <a:br>
              <a:rPr lang="en-US" sz="3600" b="1" dirty="0"/>
            </a:br>
            <a:r>
              <a:rPr lang="en-US" sz="3600" b="1" dirty="0"/>
              <a:t>Series 0810</a:t>
            </a:r>
          </a:p>
        </p:txBody>
      </p:sp>
      <p:sp>
        <p:nvSpPr>
          <p:cNvPr id="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03F49A9-EE75-0A48-6BAE-9E9A829C20C3}"/>
              </a:ext>
            </a:extLst>
          </p:cNvPr>
          <p:cNvSpPr>
            <a:spLocks noGrp="1"/>
          </p:cNvSpPr>
          <p:nvPr>
            <p:ph type="body" sz="half" idx="2"/>
          </p:nvPr>
        </p:nvSpPr>
        <p:spPr>
          <a:xfrm>
            <a:off x="448331" y="1813608"/>
            <a:ext cx="4861845" cy="4663392"/>
          </a:xfrm>
          <a:solidFill>
            <a:schemeClr val="bg1"/>
          </a:solidFill>
        </p:spPr>
        <p:txBody>
          <a:bodyPr vert="horz" lIns="91440" tIns="45720" rIns="91440" bIns="45720" rtlCol="0">
            <a:noAutofit/>
          </a:bodyPr>
          <a:lstStyle/>
          <a:p>
            <a:pPr>
              <a:lnSpc>
                <a:spcPct val="110000"/>
              </a:lnSpc>
              <a:spcBef>
                <a:spcPts val="0"/>
              </a:spcBef>
              <a:spcAft>
                <a:spcPts val="1000"/>
              </a:spcAft>
            </a:pPr>
            <a:r>
              <a:rPr lang="en-US" sz="1800" dirty="0"/>
              <a:t>This series covers positions that manage, supervise, lead, and/or perform professional engineering and scientific work involving  the following: </a:t>
            </a:r>
          </a:p>
          <a:p>
            <a:pPr marL="320040" indent="-320040">
              <a:lnSpc>
                <a:spcPct val="110000"/>
              </a:lnSpc>
              <a:spcBef>
                <a:spcPts val="0"/>
              </a:spcBef>
              <a:spcAft>
                <a:spcPts val="600"/>
              </a:spcAft>
            </a:pPr>
            <a:r>
              <a:rPr lang="en-US" sz="1800" dirty="0"/>
              <a:t>(1) construction, renovation, inspection, decommissioning, and/or demolition of structures, infrastructures, and their environmental systems above or under the earth's surface;  </a:t>
            </a:r>
          </a:p>
          <a:p>
            <a:pPr marL="320040" indent="-320040">
              <a:lnSpc>
                <a:spcPct val="110000"/>
              </a:lnSpc>
              <a:spcBef>
                <a:spcPts val="0"/>
              </a:spcBef>
              <a:spcAft>
                <a:spcPts val="600"/>
              </a:spcAft>
            </a:pPr>
            <a:r>
              <a:rPr lang="en-US" sz="1800" dirty="0"/>
              <a:t>(2) investigation and evaluation of the earth's physical, natural, and man-made features; and</a:t>
            </a:r>
          </a:p>
          <a:p>
            <a:pPr marL="320040" indent="-320040">
              <a:lnSpc>
                <a:spcPct val="110000"/>
              </a:lnSpc>
              <a:spcBef>
                <a:spcPts val="0"/>
              </a:spcBef>
              <a:spcAft>
                <a:spcPts val="1000"/>
              </a:spcAft>
            </a:pPr>
            <a:r>
              <a:rPr lang="en-US" sz="1800" dirty="0"/>
              <a:t>(3) Investigation and evaluation of the utilities,  transportation, building, and construction industries.</a:t>
            </a:r>
          </a:p>
        </p:txBody>
      </p:sp>
      <p:pic>
        <p:nvPicPr>
          <p:cNvPr id="10" name="Content Placeholder 9" descr="Woman wearing safety helmet and staring at wind generating machines">
            <a:extLst>
              <a:ext uri="{FF2B5EF4-FFF2-40B4-BE49-F238E27FC236}">
                <a16:creationId xmlns:a16="http://schemas.microsoft.com/office/drawing/2014/main" id="{166EF600-1718-6649-962D-15F3C3D1AA9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443" r="246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8C58D5BC-A9D8-027E-60EF-3AB5E64DB80C}"/>
              </a:ext>
            </a:extLst>
          </p:cNvPr>
          <p:cNvSpPr>
            <a:spLocks noGrp="1"/>
          </p:cNvSpPr>
          <p:nvPr>
            <p:ph type="sldNum" sz="quarter" idx="12"/>
          </p:nvPr>
        </p:nvSpPr>
        <p:spPr/>
        <p:txBody>
          <a:bodyPr/>
          <a:lstStyle/>
          <a:p>
            <a:fld id="{E8A0AF27-A61A-4D45-9502-289706C5D664}" type="slidenum">
              <a:rPr lang="en-US" smtClean="0">
                <a:solidFill>
                  <a:schemeClr val="bg1"/>
                </a:solidFill>
              </a:rPr>
              <a:t>38</a:t>
            </a:fld>
            <a:endParaRPr lang="en-US" dirty="0">
              <a:solidFill>
                <a:schemeClr val="bg1"/>
              </a:solidFill>
            </a:endParaRPr>
          </a:p>
        </p:txBody>
      </p:sp>
    </p:spTree>
    <p:extLst>
      <p:ext uri="{BB962C8B-B14F-4D97-AF65-F5344CB8AC3E}">
        <p14:creationId xmlns:p14="http://schemas.microsoft.com/office/powerpoint/2010/main" val="2932803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2" descr="picture showing farming equipment plowing a field of soil">
            <a:extLst>
              <a:ext uri="{FF2B5EF4-FFF2-40B4-BE49-F238E27FC236}">
                <a16:creationId xmlns:a16="http://schemas.microsoft.com/office/drawing/2014/main" id="{877BE329-2D69-9198-373B-B703CDF7F276}"/>
              </a:ext>
              <a:ext uri="{C183D7F6-B498-43B3-948B-1728B52AA6E4}">
                <adec:decorative xmlns:adec="http://schemas.microsoft.com/office/drawing/2017/decorative" val="0"/>
              </a:ext>
            </a:extLst>
          </p:cNvPr>
          <p:cNvPicPr>
            <a:picLocks noGrp="1" noChangeAspect="1"/>
          </p:cNvPicPr>
          <p:nvPr>
            <p:ph idx="1"/>
          </p:nvPr>
        </p:nvPicPr>
        <p:blipFill>
          <a:blip r:embed="rId2"/>
          <a:srcRect t="16059" b="10824"/>
          <a:stretch/>
        </p:blipFill>
        <p:spPr>
          <a:xfrm>
            <a:off x="2522356" y="10"/>
            <a:ext cx="9669642" cy="6857990"/>
          </a:xfrm>
          <a:prstGeom prst="rect">
            <a:avLst/>
          </a:prstGeom>
        </p:spPr>
      </p:pic>
      <p:sp>
        <p:nvSpPr>
          <p:cNvPr id="63"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548336-D55C-518C-C5CA-57B50DF9D3F9}"/>
              </a:ext>
            </a:extLst>
          </p:cNvPr>
          <p:cNvSpPr>
            <a:spLocks noGrp="1"/>
          </p:cNvSpPr>
          <p:nvPr>
            <p:ph type="title"/>
          </p:nvPr>
        </p:nvSpPr>
        <p:spPr>
          <a:xfrm>
            <a:off x="447676" y="355600"/>
            <a:ext cx="2914650" cy="1899912"/>
          </a:xfrm>
        </p:spPr>
        <p:txBody>
          <a:bodyPr vert="horz" lIns="91440" tIns="45720" rIns="91440" bIns="45720" rtlCol="0" anchor="ctr">
            <a:normAutofit/>
          </a:bodyPr>
          <a:lstStyle/>
          <a:p>
            <a:r>
              <a:rPr lang="en-US" sz="3600" b="1" dirty="0"/>
              <a:t>Environmental Engineering</a:t>
            </a:r>
            <a:br>
              <a:rPr lang="en-US" sz="3600" b="1" dirty="0"/>
            </a:br>
            <a:r>
              <a:rPr lang="en-US" sz="3600" b="1" dirty="0"/>
              <a:t>Series 0819</a:t>
            </a:r>
          </a:p>
        </p:txBody>
      </p:sp>
      <p:sp>
        <p:nvSpPr>
          <p:cNvPr id="8" name="Text Placeholder 7">
            <a:extLst>
              <a:ext uri="{FF2B5EF4-FFF2-40B4-BE49-F238E27FC236}">
                <a16:creationId xmlns:a16="http://schemas.microsoft.com/office/drawing/2014/main" id="{D5D79ECB-D228-96CA-580D-6017C546337B}"/>
              </a:ext>
            </a:extLst>
          </p:cNvPr>
          <p:cNvSpPr>
            <a:spLocks noGrp="1"/>
          </p:cNvSpPr>
          <p:nvPr>
            <p:ph type="body" sz="half" idx="2"/>
          </p:nvPr>
        </p:nvSpPr>
        <p:spPr>
          <a:xfrm>
            <a:off x="447676" y="2434201"/>
            <a:ext cx="3924299" cy="3742762"/>
          </a:xfrm>
        </p:spPr>
        <p:txBody>
          <a:bodyPr vert="horz" lIns="91440" tIns="45720" rIns="91440" bIns="45720" rtlCol="0">
            <a:normAutofit/>
          </a:bodyPr>
          <a:lstStyle/>
          <a:p>
            <a:r>
              <a:rPr lang="en-US" sz="1900" dirty="0"/>
              <a:t>This series covers positions that manage, supervise, lead, and/or perform professional engineering and scientific work involving environmental programs and projects in the areas of: </a:t>
            </a:r>
          </a:p>
          <a:p>
            <a:pPr marL="320040" indent="-320040">
              <a:buAutoNum type="arabicParenBoth"/>
            </a:pPr>
            <a:r>
              <a:rPr lang="en-US" sz="1900" dirty="0"/>
              <a:t>environmental planning;  </a:t>
            </a:r>
          </a:p>
          <a:p>
            <a:pPr marL="320040" indent="-320040">
              <a:buAutoNum type="arabicParenBoth"/>
            </a:pPr>
            <a:r>
              <a:rPr lang="en-US" sz="1900" dirty="0"/>
              <a:t>environmental compliance;  </a:t>
            </a:r>
          </a:p>
          <a:p>
            <a:pPr marL="320040" indent="-320040">
              <a:buAutoNum type="arabicParenBoth"/>
            </a:pPr>
            <a:r>
              <a:rPr lang="en-US" sz="1900" dirty="0"/>
              <a:t>identification and cleanup of contamination; and</a:t>
            </a:r>
          </a:p>
          <a:p>
            <a:pPr marL="320040" indent="-320040">
              <a:buAutoNum type="arabicParenBoth"/>
            </a:pPr>
            <a:r>
              <a:rPr lang="en-US" sz="1900" dirty="0"/>
              <a:t>restoring and sustaining environmental conservation.</a:t>
            </a:r>
          </a:p>
        </p:txBody>
      </p:sp>
      <p:sp>
        <p:nvSpPr>
          <p:cNvPr id="4" name="Slide Number Placeholder 3">
            <a:extLst>
              <a:ext uri="{FF2B5EF4-FFF2-40B4-BE49-F238E27FC236}">
                <a16:creationId xmlns:a16="http://schemas.microsoft.com/office/drawing/2014/main" id="{046D86F7-F4BA-FFEA-8595-B28DF9DABA33}"/>
              </a:ext>
            </a:extLst>
          </p:cNvPr>
          <p:cNvSpPr>
            <a:spLocks noGrp="1"/>
          </p:cNvSpPr>
          <p:nvPr>
            <p:ph type="sldNum" sz="quarter" idx="12"/>
          </p:nvPr>
        </p:nvSpPr>
        <p:spPr/>
        <p:txBody>
          <a:bodyPr/>
          <a:lstStyle/>
          <a:p>
            <a:fld id="{E8A0AF27-A61A-4D45-9502-289706C5D664}" type="slidenum">
              <a:rPr lang="en-US" smtClean="0">
                <a:solidFill>
                  <a:schemeClr val="bg1"/>
                </a:solidFill>
              </a:rPr>
              <a:t>39</a:t>
            </a:fld>
            <a:endParaRPr lang="en-US" dirty="0">
              <a:solidFill>
                <a:schemeClr val="bg1"/>
              </a:solidFill>
            </a:endParaRPr>
          </a:p>
        </p:txBody>
      </p:sp>
    </p:spTree>
    <p:extLst>
      <p:ext uri="{BB962C8B-B14F-4D97-AF65-F5344CB8AC3E}">
        <p14:creationId xmlns:p14="http://schemas.microsoft.com/office/powerpoint/2010/main" val="379232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048A-4E4A-B91B-350B-EEBDACAAE1A8}"/>
              </a:ext>
            </a:extLst>
          </p:cNvPr>
          <p:cNvSpPr>
            <a:spLocks noGrp="1"/>
          </p:cNvSpPr>
          <p:nvPr>
            <p:ph type="title"/>
          </p:nvPr>
        </p:nvSpPr>
        <p:spPr>
          <a:xfrm>
            <a:off x="630500" y="704850"/>
            <a:ext cx="4198675" cy="1089978"/>
          </a:xfrm>
        </p:spPr>
        <p:txBody>
          <a:bodyPr vert="horz" lIns="91440" tIns="45720" rIns="91440" bIns="45720" rtlCol="0" anchor="b">
            <a:normAutofit/>
          </a:bodyPr>
          <a:lstStyle/>
          <a:p>
            <a:r>
              <a:rPr lang="en-US" sz="3600" b="1" dirty="0"/>
              <a:t>Community Planner</a:t>
            </a:r>
            <a:br>
              <a:rPr lang="en-US" sz="3600" b="1" dirty="0"/>
            </a:br>
            <a:r>
              <a:rPr lang="en-US" sz="3600" b="1" dirty="0"/>
              <a:t>Series 0020</a:t>
            </a:r>
          </a:p>
        </p:txBody>
      </p:sp>
      <p:sp>
        <p:nvSpPr>
          <p:cNvPr id="8" name="Text Placeholder 7">
            <a:extLst>
              <a:ext uri="{FF2B5EF4-FFF2-40B4-BE49-F238E27FC236}">
                <a16:creationId xmlns:a16="http://schemas.microsoft.com/office/drawing/2014/main" id="{4CD6AAC9-6A30-0D4E-FAA2-8D7A71C4F9B8}"/>
              </a:ext>
            </a:extLst>
          </p:cNvPr>
          <p:cNvSpPr>
            <a:spLocks noGrp="1"/>
          </p:cNvSpPr>
          <p:nvPr>
            <p:ph type="body" sz="half" idx="2"/>
          </p:nvPr>
        </p:nvSpPr>
        <p:spPr>
          <a:xfrm>
            <a:off x="630500" y="2057401"/>
            <a:ext cx="5335855" cy="4095750"/>
          </a:xfrm>
        </p:spPr>
        <p:txBody>
          <a:bodyPr vert="horz" lIns="91440" tIns="45720" rIns="91440" bIns="45720" rtlCol="0" anchor="t">
            <a:noAutofit/>
          </a:bodyPr>
          <a:lstStyle/>
          <a:p>
            <a:pPr>
              <a:lnSpc>
                <a:spcPct val="100000"/>
              </a:lnSpc>
              <a:spcBef>
                <a:spcPts val="0"/>
              </a:spcBef>
              <a:spcAft>
                <a:spcPts val="1000"/>
              </a:spcAft>
            </a:pPr>
            <a:r>
              <a:rPr lang="en-US" sz="1900" dirty="0"/>
              <a:t>This series includes professional positions involved  with community planning and developing the art and science of planning as it applies to urban or rural neighborhoods, villages, Indian reservations, cities, counties, regions, States, or the nation.</a:t>
            </a:r>
          </a:p>
          <a:p>
            <a:pPr>
              <a:lnSpc>
                <a:spcPct val="100000"/>
              </a:lnSpc>
              <a:spcBef>
                <a:spcPts val="0"/>
              </a:spcBef>
              <a:spcAft>
                <a:spcPts val="1000"/>
              </a:spcAft>
            </a:pPr>
            <a:r>
              <a:rPr lang="en-US" sz="1900" dirty="0"/>
              <a:t>Community planning work requires knowledge of the following: </a:t>
            </a:r>
          </a:p>
          <a:p>
            <a:pPr marL="320040" indent="-320040">
              <a:lnSpc>
                <a:spcPct val="100000"/>
              </a:lnSpc>
              <a:spcBef>
                <a:spcPts val="0"/>
              </a:spcBef>
              <a:spcAft>
                <a:spcPts val="600"/>
              </a:spcAft>
              <a:buAutoNum type="arabicParenBoth"/>
            </a:pPr>
            <a:r>
              <a:rPr lang="en-US" sz="1900" dirty="0"/>
              <a:t>planning concepts, principles, techniques, and practices; </a:t>
            </a:r>
          </a:p>
          <a:p>
            <a:pPr marL="320040" indent="-320040">
              <a:lnSpc>
                <a:spcPct val="100000"/>
              </a:lnSpc>
              <a:spcBef>
                <a:spcPts val="0"/>
              </a:spcBef>
              <a:spcAft>
                <a:spcPts val="600"/>
              </a:spcAft>
              <a:buAutoNum type="arabicParenBoth"/>
            </a:pPr>
            <a:r>
              <a:rPr lang="en-US" sz="1900" dirty="0"/>
              <a:t>social, economic, political, and physical elements involved in human settlements; and</a:t>
            </a:r>
          </a:p>
          <a:p>
            <a:pPr marL="320040" indent="-320040">
              <a:lnSpc>
                <a:spcPct val="100000"/>
              </a:lnSpc>
              <a:spcBef>
                <a:spcPts val="0"/>
              </a:spcBef>
              <a:spcAft>
                <a:spcPts val="600"/>
              </a:spcAft>
              <a:buAutoNum type="arabicParenBoth"/>
            </a:pPr>
            <a:r>
              <a:rPr lang="en-US" sz="1900" dirty="0"/>
              <a:t>the dynamics of change within these elements. </a:t>
            </a:r>
            <a:endParaRPr lang="en-US" sz="1900" b="1" dirty="0">
              <a:solidFill>
                <a:srgbClr val="FF0000"/>
              </a:solidFill>
            </a:endParaRPr>
          </a:p>
        </p:txBody>
      </p:sp>
      <p:pic>
        <p:nvPicPr>
          <p:cNvPr id="10" name="Content Placeholder 9" descr="Aerial view of neighborhood">
            <a:extLst>
              <a:ext uri="{FF2B5EF4-FFF2-40B4-BE49-F238E27FC236}">
                <a16:creationId xmlns:a16="http://schemas.microsoft.com/office/drawing/2014/main" id="{130DC240-EA7F-F511-64C8-4211D65192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861" r="23757"/>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3" name="Slide Number Placeholder 2">
            <a:extLst>
              <a:ext uri="{FF2B5EF4-FFF2-40B4-BE49-F238E27FC236}">
                <a16:creationId xmlns:a16="http://schemas.microsoft.com/office/drawing/2014/main" id="{42A0AA3E-D2E6-D2F8-DB34-26A962F6B1AD}"/>
              </a:ext>
            </a:extLst>
          </p:cNvPr>
          <p:cNvSpPr>
            <a:spLocks noGrp="1"/>
          </p:cNvSpPr>
          <p:nvPr>
            <p:ph type="sldNum" sz="quarter" idx="12"/>
          </p:nvPr>
        </p:nvSpPr>
        <p:spPr/>
        <p:txBody>
          <a:bodyPr/>
          <a:lstStyle/>
          <a:p>
            <a:fld id="{E8A0AF27-A61A-4D45-9502-289706C5D664}"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398711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CE53-8060-88D5-F024-FF3F6435ACA7}"/>
              </a:ext>
            </a:extLst>
          </p:cNvPr>
          <p:cNvSpPr>
            <a:spLocks noGrp="1"/>
          </p:cNvSpPr>
          <p:nvPr>
            <p:ph type="title"/>
          </p:nvPr>
        </p:nvSpPr>
        <p:spPr>
          <a:xfrm>
            <a:off x="572493" y="405194"/>
            <a:ext cx="4056657" cy="1084690"/>
          </a:xfrm>
        </p:spPr>
        <p:txBody>
          <a:bodyPr vert="horz" lIns="91440" tIns="45720" rIns="91440" bIns="45720" rtlCol="0" anchor="b">
            <a:normAutofit/>
          </a:bodyPr>
          <a:lstStyle/>
          <a:p>
            <a:r>
              <a:rPr lang="en-US" sz="3600" b="1" dirty="0"/>
              <a:t>Construction Analyst</a:t>
            </a:r>
            <a:br>
              <a:rPr lang="en-US" sz="3600" b="1" dirty="0"/>
            </a:br>
            <a:r>
              <a:rPr lang="en-US" sz="3600" b="1" dirty="0"/>
              <a:t>Series 0828</a:t>
            </a:r>
          </a:p>
        </p:txBody>
      </p:sp>
      <p:sp>
        <p:nvSpPr>
          <p:cNvPr id="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220E5E30-3F87-A09C-45F0-55101C00C40C}"/>
              </a:ext>
            </a:extLst>
          </p:cNvPr>
          <p:cNvSpPr>
            <a:spLocks noGrp="1"/>
          </p:cNvSpPr>
          <p:nvPr>
            <p:ph type="body" sz="half" idx="2"/>
          </p:nvPr>
        </p:nvSpPr>
        <p:spPr>
          <a:xfrm>
            <a:off x="572493" y="2237114"/>
            <a:ext cx="6713552" cy="3810236"/>
          </a:xfrm>
        </p:spPr>
        <p:txBody>
          <a:bodyPr vert="horz" lIns="91440" tIns="45720" rIns="91440" bIns="45720" rtlCol="0" anchor="t">
            <a:noAutofit/>
          </a:bodyPr>
          <a:lstStyle/>
          <a:p>
            <a:pPr>
              <a:lnSpc>
                <a:spcPct val="100000"/>
              </a:lnSpc>
              <a:spcBef>
                <a:spcPts val="0"/>
              </a:spcBef>
              <a:spcAft>
                <a:spcPts val="1000"/>
              </a:spcAft>
            </a:pPr>
            <a:r>
              <a:rPr lang="en-US" sz="1900" dirty="0"/>
              <a:t>This series covers positions that involve technical work requiring the application of a practical knowledge of both architectural design and construction practices for housing. </a:t>
            </a:r>
          </a:p>
          <a:p>
            <a:pPr>
              <a:lnSpc>
                <a:spcPct val="100000"/>
              </a:lnSpc>
              <a:spcBef>
                <a:spcPts val="0"/>
              </a:spcBef>
              <a:spcAft>
                <a:spcPts val="1000"/>
              </a:spcAft>
            </a:pPr>
            <a:r>
              <a:rPr lang="en-US" sz="1900" dirty="0"/>
              <a:t>This work includes:</a:t>
            </a:r>
          </a:p>
          <a:p>
            <a:pPr marL="320040" indent="-320040">
              <a:lnSpc>
                <a:spcPct val="100000"/>
              </a:lnSpc>
              <a:spcBef>
                <a:spcPts val="0"/>
              </a:spcBef>
              <a:spcAft>
                <a:spcPts val="1000"/>
              </a:spcAft>
              <a:buAutoNum type="arabicParenBoth"/>
            </a:pPr>
            <a:r>
              <a:rPr lang="en-US" sz="1900" dirty="0"/>
              <a:t>the examination of drawings and specifications for compliance with standards and verification that construction complies with these standards; </a:t>
            </a:r>
          </a:p>
          <a:p>
            <a:pPr marL="320040" indent="-320040">
              <a:lnSpc>
                <a:spcPct val="100000"/>
              </a:lnSpc>
              <a:spcBef>
                <a:spcPts val="0"/>
              </a:spcBef>
              <a:spcAft>
                <a:spcPts val="1000"/>
              </a:spcAft>
              <a:buAutoNum type="arabicParenBoth"/>
            </a:pPr>
            <a:r>
              <a:rPr lang="en-US" sz="1900" dirty="0"/>
              <a:t>the estimation of costs of construction, extension, alteration, remodeling, or repair of housing; and </a:t>
            </a:r>
          </a:p>
          <a:p>
            <a:pPr marL="320040" indent="-320040">
              <a:lnSpc>
                <a:spcPct val="100000"/>
              </a:lnSpc>
              <a:spcBef>
                <a:spcPts val="0"/>
              </a:spcBef>
              <a:spcAft>
                <a:spcPts val="1000"/>
              </a:spcAft>
              <a:buAutoNum type="arabicParenBoth"/>
            </a:pPr>
            <a:r>
              <a:rPr lang="en-US" sz="1900" dirty="0"/>
              <a:t>the collection, analysis, and development of basic cost information on housing construction.</a:t>
            </a:r>
          </a:p>
        </p:txBody>
      </p:sp>
      <p:pic>
        <p:nvPicPr>
          <p:cNvPr id="7" name="Content Placeholder 6" descr="Close-up of construction workers wearing safety glasses and hard hats">
            <a:extLst>
              <a:ext uri="{FF2B5EF4-FFF2-40B4-BE49-F238E27FC236}">
                <a16:creationId xmlns:a16="http://schemas.microsoft.com/office/drawing/2014/main" id="{090CE43C-051D-1D09-A078-8A5E378643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4774" r="1010" b="2"/>
          <a:stretch/>
        </p:blipFill>
        <p:spPr>
          <a:xfrm>
            <a:off x="7675658" y="2093976"/>
            <a:ext cx="3941064" cy="4096512"/>
          </a:xfrm>
          <a:prstGeom prst="rect">
            <a:avLst/>
          </a:prstGeom>
        </p:spPr>
      </p:pic>
      <p:sp>
        <p:nvSpPr>
          <p:cNvPr id="3" name="Slide Number Placeholder 2">
            <a:extLst>
              <a:ext uri="{FF2B5EF4-FFF2-40B4-BE49-F238E27FC236}">
                <a16:creationId xmlns:a16="http://schemas.microsoft.com/office/drawing/2014/main" id="{0B43E647-B0FE-E8BB-2D89-EB2BB22C9854}"/>
              </a:ext>
            </a:extLst>
          </p:cNvPr>
          <p:cNvSpPr>
            <a:spLocks noGrp="1"/>
          </p:cNvSpPr>
          <p:nvPr>
            <p:ph type="sldNum" sz="quarter" idx="12"/>
          </p:nvPr>
        </p:nvSpPr>
        <p:spPr/>
        <p:txBody>
          <a:bodyPr/>
          <a:lstStyle/>
          <a:p>
            <a:fld id="{E8A0AF27-A61A-4D45-9502-289706C5D664}" type="slidenum">
              <a:rPr lang="en-US" smtClean="0">
                <a:solidFill>
                  <a:schemeClr val="tx1"/>
                </a:solidFill>
              </a:rPr>
              <a:t>40</a:t>
            </a:fld>
            <a:endParaRPr lang="en-US" dirty="0">
              <a:solidFill>
                <a:schemeClr val="tx1"/>
              </a:solidFill>
            </a:endParaRPr>
          </a:p>
        </p:txBody>
      </p:sp>
    </p:spTree>
    <p:extLst>
      <p:ext uri="{BB962C8B-B14F-4D97-AF65-F5344CB8AC3E}">
        <p14:creationId xmlns:p14="http://schemas.microsoft.com/office/powerpoint/2010/main" val="3681084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Engineer programming robot in robotics research facility">
            <a:extLst>
              <a:ext uri="{FF2B5EF4-FFF2-40B4-BE49-F238E27FC236}">
                <a16:creationId xmlns:a16="http://schemas.microsoft.com/office/drawing/2014/main" id="{A2706111-912B-B4FC-AE12-9F2C7C1F660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CF23B0-BF0A-1E02-F75C-FEBF4852D336}"/>
              </a:ext>
            </a:extLst>
          </p:cNvPr>
          <p:cNvSpPr>
            <a:spLocks noGrp="1"/>
          </p:cNvSpPr>
          <p:nvPr>
            <p:ph type="title"/>
          </p:nvPr>
        </p:nvSpPr>
        <p:spPr>
          <a:xfrm>
            <a:off x="8535549" y="241285"/>
            <a:ext cx="2529837" cy="1711325"/>
          </a:xfrm>
        </p:spPr>
        <p:txBody>
          <a:bodyPr vert="horz" lIns="91440" tIns="45720" rIns="91440" bIns="45720" rtlCol="0" anchor="ctr">
            <a:normAutofit/>
          </a:bodyPr>
          <a:lstStyle/>
          <a:p>
            <a:r>
              <a:rPr lang="en-US" sz="3600" b="1" dirty="0"/>
              <a:t>Mechanical Engineering </a:t>
            </a:r>
            <a:br>
              <a:rPr lang="en-US" sz="3600" b="1" dirty="0"/>
            </a:br>
            <a:r>
              <a:rPr lang="en-US" sz="3600" b="1" dirty="0"/>
              <a:t>Series 0830</a:t>
            </a:r>
          </a:p>
        </p:txBody>
      </p:sp>
      <p:sp>
        <p:nvSpPr>
          <p:cNvPr id="8" name="Text Placeholder 7">
            <a:extLst>
              <a:ext uri="{FF2B5EF4-FFF2-40B4-BE49-F238E27FC236}">
                <a16:creationId xmlns:a16="http://schemas.microsoft.com/office/drawing/2014/main" id="{D9547BE2-898C-03C1-BB90-27E7310A787D}"/>
              </a:ext>
            </a:extLst>
          </p:cNvPr>
          <p:cNvSpPr>
            <a:spLocks noGrp="1"/>
          </p:cNvSpPr>
          <p:nvPr>
            <p:ph type="body" sz="half" idx="2"/>
          </p:nvPr>
        </p:nvSpPr>
        <p:spPr>
          <a:xfrm>
            <a:off x="8538595" y="1952610"/>
            <a:ext cx="3520056" cy="4533915"/>
          </a:xfrm>
        </p:spPr>
        <p:txBody>
          <a:bodyPr vert="horz" lIns="91440" tIns="45720" rIns="91440" bIns="45720" rtlCol="0">
            <a:noAutofit/>
          </a:bodyPr>
          <a:lstStyle/>
          <a:p>
            <a:pPr>
              <a:spcBef>
                <a:spcPts val="0"/>
              </a:spcBef>
              <a:spcAft>
                <a:spcPts val="1000"/>
              </a:spcAft>
            </a:pPr>
            <a:r>
              <a:rPr lang="en-US" sz="1800" dirty="0"/>
              <a:t>This series covers positions that manage, supervise, lead, and/or perform professional engineering and scientific work involving: </a:t>
            </a:r>
          </a:p>
          <a:p>
            <a:pPr marL="320040" indent="-320040">
              <a:spcBef>
                <a:spcPts val="0"/>
              </a:spcBef>
              <a:spcAft>
                <a:spcPts val="1000"/>
              </a:spcAft>
              <a:buAutoNum type="arabicParenBoth"/>
            </a:pPr>
            <a:r>
              <a:rPr lang="en-US" sz="1800" dirty="0"/>
              <a:t>design, development, commission, manufacture, operation, maintenance, and disposal of mechanical devices and systems and their equipment and/or components; </a:t>
            </a:r>
          </a:p>
          <a:p>
            <a:pPr marL="320040" indent="-320040">
              <a:spcBef>
                <a:spcPts val="0"/>
              </a:spcBef>
              <a:spcAft>
                <a:spcPts val="1000"/>
              </a:spcAft>
              <a:buAutoNum type="arabicParenBoth"/>
            </a:pPr>
            <a:r>
              <a:rPr lang="en-US" sz="1800" dirty="0"/>
              <a:t>principles of motion, energy, force, and material properties to ensure mechanical devices and systems, and their equipment and/or components function safely, reliably, efficiently, and economically.</a:t>
            </a:r>
          </a:p>
        </p:txBody>
      </p:sp>
      <p:sp>
        <p:nvSpPr>
          <p:cNvPr id="3" name="Slide Number Placeholder 2">
            <a:extLst>
              <a:ext uri="{FF2B5EF4-FFF2-40B4-BE49-F238E27FC236}">
                <a16:creationId xmlns:a16="http://schemas.microsoft.com/office/drawing/2014/main" id="{77EA9D68-BBF5-9CFA-8567-66E6D3413425}"/>
              </a:ext>
            </a:extLst>
          </p:cNvPr>
          <p:cNvSpPr>
            <a:spLocks noGrp="1"/>
          </p:cNvSpPr>
          <p:nvPr>
            <p:ph type="sldNum" sz="quarter" idx="12"/>
          </p:nvPr>
        </p:nvSpPr>
        <p:spPr/>
        <p:txBody>
          <a:bodyPr/>
          <a:lstStyle/>
          <a:p>
            <a:fld id="{E8A0AF27-A61A-4D45-9502-289706C5D664}" type="slidenum">
              <a:rPr lang="en-US" smtClean="0">
                <a:solidFill>
                  <a:schemeClr val="tx1"/>
                </a:solidFill>
              </a:rPr>
              <a:t>41</a:t>
            </a:fld>
            <a:endParaRPr lang="en-US" dirty="0">
              <a:solidFill>
                <a:schemeClr val="tx1"/>
              </a:solidFill>
            </a:endParaRPr>
          </a:p>
        </p:txBody>
      </p:sp>
    </p:spTree>
    <p:extLst>
      <p:ext uri="{BB962C8B-B14F-4D97-AF65-F5344CB8AC3E}">
        <p14:creationId xmlns:p14="http://schemas.microsoft.com/office/powerpoint/2010/main" val="414589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Woman working on an electronic circuit board">
            <a:extLst>
              <a:ext uri="{FF2B5EF4-FFF2-40B4-BE49-F238E27FC236}">
                <a16:creationId xmlns:a16="http://schemas.microsoft.com/office/drawing/2014/main" id="{C330C089-D8CA-D0A2-8E5A-4D1828DE4C6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5882" b="-1"/>
          <a:stretch/>
        </p:blipFill>
        <p:spPr>
          <a:xfrm>
            <a:off x="2522358" y="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7F86CD-409A-1BD0-DB8B-256CA995C956}"/>
              </a:ext>
            </a:extLst>
          </p:cNvPr>
          <p:cNvSpPr>
            <a:spLocks noGrp="1"/>
          </p:cNvSpPr>
          <p:nvPr>
            <p:ph type="title"/>
          </p:nvPr>
        </p:nvSpPr>
        <p:spPr>
          <a:xfrm>
            <a:off x="304797" y="294320"/>
            <a:ext cx="3114677" cy="1713475"/>
          </a:xfrm>
        </p:spPr>
        <p:txBody>
          <a:bodyPr vert="horz" lIns="91440" tIns="45720" rIns="91440" bIns="45720" rtlCol="0" anchor="ctr">
            <a:normAutofit/>
          </a:bodyPr>
          <a:lstStyle/>
          <a:p>
            <a:r>
              <a:rPr lang="en-US" sz="3600" b="1" dirty="0"/>
              <a:t>Electrical Engineering</a:t>
            </a:r>
            <a:br>
              <a:rPr lang="en-US" sz="3600" b="1" dirty="0"/>
            </a:br>
            <a:r>
              <a:rPr lang="en-US" sz="3600" b="1" dirty="0"/>
              <a:t>Series 0850</a:t>
            </a:r>
          </a:p>
        </p:txBody>
      </p:sp>
      <p:sp>
        <p:nvSpPr>
          <p:cNvPr id="8" name="Text Placeholder 7">
            <a:extLst>
              <a:ext uri="{FF2B5EF4-FFF2-40B4-BE49-F238E27FC236}">
                <a16:creationId xmlns:a16="http://schemas.microsoft.com/office/drawing/2014/main" id="{DC903B12-B952-E3BB-4909-B3E3382F1011}"/>
              </a:ext>
            </a:extLst>
          </p:cNvPr>
          <p:cNvSpPr>
            <a:spLocks noGrp="1"/>
          </p:cNvSpPr>
          <p:nvPr>
            <p:ph type="body" sz="half" idx="2"/>
          </p:nvPr>
        </p:nvSpPr>
        <p:spPr>
          <a:xfrm>
            <a:off x="304797" y="2111615"/>
            <a:ext cx="3743328" cy="4159640"/>
          </a:xfrm>
        </p:spPr>
        <p:txBody>
          <a:bodyPr vert="horz" lIns="91440" tIns="45720" rIns="91440" bIns="45720" rtlCol="0">
            <a:noAutofit/>
          </a:bodyPr>
          <a:lstStyle/>
          <a:p>
            <a:pPr>
              <a:spcBef>
                <a:spcPts val="0"/>
              </a:spcBef>
              <a:spcAft>
                <a:spcPts val="1200"/>
              </a:spcAft>
            </a:pPr>
            <a:r>
              <a:rPr lang="en-US" sz="1900" dirty="0"/>
              <a:t>This series covers positions that manage, supervise, lead, and/or perform professional engineering and scientific work concerned with: </a:t>
            </a:r>
          </a:p>
          <a:p>
            <a:pPr marL="342900" indent="-342900">
              <a:spcBef>
                <a:spcPts val="0"/>
              </a:spcBef>
              <a:spcAft>
                <a:spcPts val="1000"/>
              </a:spcAft>
              <a:buAutoNum type="arabicParenBoth"/>
            </a:pPr>
            <a:r>
              <a:rPr lang="en-US" sz="1900" dirty="0"/>
              <a:t>utilizing and exploring electrical and electronic phenomena and the motion, emissions, conduction, and behavior of electrical energy currents;  </a:t>
            </a:r>
          </a:p>
          <a:p>
            <a:pPr marL="342900" indent="-342900">
              <a:spcBef>
                <a:spcPts val="0"/>
              </a:spcBef>
              <a:spcAft>
                <a:spcPts val="1000"/>
              </a:spcAft>
              <a:buAutoNum type="arabicParenBoth"/>
            </a:pPr>
            <a:r>
              <a:rPr lang="en-US" sz="1900" dirty="0"/>
              <a:t>designing electrical equipment, components, or systems; and</a:t>
            </a:r>
          </a:p>
          <a:p>
            <a:pPr marL="342900" indent="-342900">
              <a:spcBef>
                <a:spcPts val="0"/>
              </a:spcBef>
              <a:spcAft>
                <a:spcPts val="1000"/>
              </a:spcAft>
              <a:buAutoNum type="arabicParenBoth"/>
            </a:pPr>
            <a:r>
              <a:rPr lang="en-US" sz="1900" dirty="0"/>
              <a:t>generating and transmitting electrical energy in an efficient manner.</a:t>
            </a:r>
          </a:p>
        </p:txBody>
      </p:sp>
      <p:sp>
        <p:nvSpPr>
          <p:cNvPr id="3" name="Slide Number Placeholder 2">
            <a:extLst>
              <a:ext uri="{FF2B5EF4-FFF2-40B4-BE49-F238E27FC236}">
                <a16:creationId xmlns:a16="http://schemas.microsoft.com/office/drawing/2014/main" id="{964213BD-7E7E-262D-BEFA-A532E18127E3}"/>
              </a:ext>
            </a:extLst>
          </p:cNvPr>
          <p:cNvSpPr>
            <a:spLocks noGrp="1"/>
          </p:cNvSpPr>
          <p:nvPr>
            <p:ph type="sldNum" sz="quarter" idx="12"/>
          </p:nvPr>
        </p:nvSpPr>
        <p:spPr/>
        <p:txBody>
          <a:bodyPr/>
          <a:lstStyle/>
          <a:p>
            <a:fld id="{E8A0AF27-A61A-4D45-9502-289706C5D664}" type="slidenum">
              <a:rPr lang="en-US" smtClean="0">
                <a:solidFill>
                  <a:schemeClr val="bg1"/>
                </a:solidFill>
              </a:rPr>
              <a:t>42</a:t>
            </a:fld>
            <a:endParaRPr lang="en-US" dirty="0">
              <a:solidFill>
                <a:schemeClr val="bg1"/>
              </a:solidFill>
            </a:endParaRPr>
          </a:p>
        </p:txBody>
      </p:sp>
    </p:spTree>
    <p:extLst>
      <p:ext uri="{BB962C8B-B14F-4D97-AF65-F5344CB8AC3E}">
        <p14:creationId xmlns:p14="http://schemas.microsoft.com/office/powerpoint/2010/main" val="3840819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7" name="Rectangle 5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A7EB26-76F3-5D92-0DE0-927E2649E4C7}"/>
              </a:ext>
            </a:extLst>
          </p:cNvPr>
          <p:cNvSpPr>
            <a:spLocks noGrp="1"/>
          </p:cNvSpPr>
          <p:nvPr>
            <p:ph type="title"/>
          </p:nvPr>
        </p:nvSpPr>
        <p:spPr>
          <a:xfrm>
            <a:off x="6437397" y="647701"/>
            <a:ext cx="4506828" cy="1181099"/>
          </a:xfrm>
        </p:spPr>
        <p:txBody>
          <a:bodyPr vert="horz" lIns="91440" tIns="45720" rIns="91440" bIns="45720" rtlCol="0" anchor="ctr">
            <a:normAutofit fontScale="90000"/>
          </a:bodyPr>
          <a:lstStyle/>
          <a:p>
            <a:r>
              <a:rPr lang="en-US" sz="4000" b="1" dirty="0"/>
              <a:t>Electronics Engineering</a:t>
            </a:r>
            <a:br>
              <a:rPr lang="en-US" sz="4000" b="1" dirty="0"/>
            </a:br>
            <a:r>
              <a:rPr lang="en-US" sz="4000" b="1" dirty="0"/>
              <a:t>Series 0855</a:t>
            </a:r>
          </a:p>
        </p:txBody>
      </p:sp>
      <p:pic>
        <p:nvPicPr>
          <p:cNvPr id="7" name="Content Placeholder 6" descr="Electronics protoboard">
            <a:extLst>
              <a:ext uri="{FF2B5EF4-FFF2-40B4-BE49-F238E27FC236}">
                <a16:creationId xmlns:a16="http://schemas.microsoft.com/office/drawing/2014/main" id="{FA689184-4DA8-1BD0-021C-F0DFA9FE82B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944" r="37722" b="-2"/>
          <a:stretch/>
        </p:blipFill>
        <p:spPr>
          <a:xfrm>
            <a:off x="-1" y="-2"/>
            <a:ext cx="6096001" cy="6858002"/>
          </a:xfrm>
          <a:prstGeom prst="rect">
            <a:avLst/>
          </a:prstGeom>
        </p:spPr>
      </p:pic>
      <p:sp>
        <p:nvSpPr>
          <p:cNvPr id="8" name="Text Placeholder 7">
            <a:extLst>
              <a:ext uri="{FF2B5EF4-FFF2-40B4-BE49-F238E27FC236}">
                <a16:creationId xmlns:a16="http://schemas.microsoft.com/office/drawing/2014/main" id="{98C6C180-0113-AC9E-3E20-60C9DC90C3CC}"/>
              </a:ext>
            </a:extLst>
          </p:cNvPr>
          <p:cNvSpPr>
            <a:spLocks noGrp="1"/>
          </p:cNvSpPr>
          <p:nvPr>
            <p:ph type="body" sz="half" idx="2"/>
          </p:nvPr>
        </p:nvSpPr>
        <p:spPr>
          <a:xfrm>
            <a:off x="6437397" y="2038350"/>
            <a:ext cx="4979017" cy="3228975"/>
          </a:xfrm>
        </p:spPr>
        <p:txBody>
          <a:bodyPr vert="horz" lIns="91440" tIns="45720" rIns="91440" bIns="45720" rtlCol="0" anchor="ctr">
            <a:normAutofit/>
          </a:bodyPr>
          <a:lstStyle/>
          <a:p>
            <a:pPr>
              <a:lnSpc>
                <a:spcPct val="100000"/>
              </a:lnSpc>
            </a:pPr>
            <a:r>
              <a:rPr lang="en-US" sz="1900" dirty="0"/>
              <a:t>This series covers positions that manage, supervise, lead, and/or perform professional engineering and scientific work involving electronic circuits, circuit elements, equipment, systems, and associated phenomena concerned with electromagnetic or acoustical wave energy or electrical information. </a:t>
            </a:r>
          </a:p>
          <a:p>
            <a:pPr>
              <a:lnSpc>
                <a:spcPct val="100000"/>
              </a:lnSpc>
            </a:pPr>
            <a:r>
              <a:rPr lang="en-US" sz="1900" dirty="0"/>
              <a:t>The duties in this series support communication, computation, sensing, control, measurement, and navigation activities.</a:t>
            </a:r>
          </a:p>
        </p:txBody>
      </p:sp>
      <p:sp>
        <p:nvSpPr>
          <p:cNvPr id="3" name="Slide Number Placeholder 2">
            <a:extLst>
              <a:ext uri="{FF2B5EF4-FFF2-40B4-BE49-F238E27FC236}">
                <a16:creationId xmlns:a16="http://schemas.microsoft.com/office/drawing/2014/main" id="{279BBBC8-DED6-0EA1-7F42-041C2E7621DF}"/>
              </a:ext>
            </a:extLst>
          </p:cNvPr>
          <p:cNvSpPr>
            <a:spLocks noGrp="1"/>
          </p:cNvSpPr>
          <p:nvPr>
            <p:ph type="sldNum" sz="quarter" idx="12"/>
          </p:nvPr>
        </p:nvSpPr>
        <p:spPr/>
        <p:txBody>
          <a:bodyPr/>
          <a:lstStyle/>
          <a:p>
            <a:fld id="{E8A0AF27-A61A-4D45-9502-289706C5D664}" type="slidenum">
              <a:rPr lang="en-US" smtClean="0">
                <a:solidFill>
                  <a:schemeClr val="tx1"/>
                </a:solidFill>
              </a:rPr>
              <a:t>43</a:t>
            </a:fld>
            <a:endParaRPr lang="en-US" dirty="0">
              <a:solidFill>
                <a:schemeClr val="tx1"/>
              </a:solidFill>
            </a:endParaRPr>
          </a:p>
        </p:txBody>
      </p:sp>
    </p:spTree>
    <p:extLst>
      <p:ext uri="{BB962C8B-B14F-4D97-AF65-F5344CB8AC3E}">
        <p14:creationId xmlns:p14="http://schemas.microsoft.com/office/powerpoint/2010/main" val="2530140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96"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99" name="Freeform: Shape 9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0" name="Freeform: Shape 9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1" name="Freeform: Shape 10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2" name="Freeform: Shape 10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3" name="Freeform: Shape 10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4" name="Freeform: Shape 10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5" name="Freeform: Shape 10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489D917A-C2C0-C42E-C736-74863C617DE3}"/>
              </a:ext>
            </a:extLst>
          </p:cNvPr>
          <p:cNvSpPr>
            <a:spLocks noGrp="1"/>
          </p:cNvSpPr>
          <p:nvPr>
            <p:ph type="title"/>
          </p:nvPr>
        </p:nvSpPr>
        <p:spPr>
          <a:xfrm>
            <a:off x="365875" y="1468845"/>
            <a:ext cx="2744495" cy="980141"/>
          </a:xfrm>
        </p:spPr>
        <p:txBody>
          <a:bodyPr vert="horz" lIns="91440" tIns="45720" rIns="91440" bIns="45720" rtlCol="0" anchor="b">
            <a:noAutofit/>
          </a:bodyPr>
          <a:lstStyle/>
          <a:p>
            <a:r>
              <a:rPr lang="en-US" sz="3600" b="1" kern="1200" dirty="0">
                <a:solidFill>
                  <a:schemeClr val="bg1"/>
                </a:solidFill>
                <a:latin typeface="+mj-lt"/>
                <a:ea typeface="+mj-ea"/>
                <a:cs typeface="+mj-cs"/>
              </a:rPr>
              <a:t>Public Affairs</a:t>
            </a:r>
            <a:br>
              <a:rPr lang="en-US" sz="3600" b="1" kern="1200" dirty="0">
                <a:solidFill>
                  <a:schemeClr val="bg1"/>
                </a:solidFill>
                <a:latin typeface="+mj-lt"/>
                <a:ea typeface="+mj-ea"/>
                <a:cs typeface="+mj-cs"/>
              </a:rPr>
            </a:br>
            <a:r>
              <a:rPr lang="en-US" sz="3600" b="1" kern="1200" dirty="0">
                <a:solidFill>
                  <a:schemeClr val="bg1"/>
                </a:solidFill>
                <a:latin typeface="+mj-lt"/>
                <a:ea typeface="+mj-ea"/>
                <a:cs typeface="+mj-cs"/>
              </a:rPr>
              <a:t>Series 1035</a:t>
            </a:r>
          </a:p>
        </p:txBody>
      </p:sp>
      <p:sp>
        <p:nvSpPr>
          <p:cNvPr id="8" name="Text Placeholder 7">
            <a:extLst>
              <a:ext uri="{FF2B5EF4-FFF2-40B4-BE49-F238E27FC236}">
                <a16:creationId xmlns:a16="http://schemas.microsoft.com/office/drawing/2014/main" id="{7311A879-867E-9113-F7E8-413576E7268B}"/>
              </a:ext>
            </a:extLst>
          </p:cNvPr>
          <p:cNvSpPr>
            <a:spLocks noGrp="1"/>
          </p:cNvSpPr>
          <p:nvPr>
            <p:ph type="body" sz="half" idx="2"/>
          </p:nvPr>
        </p:nvSpPr>
        <p:spPr>
          <a:xfrm>
            <a:off x="307269" y="3637883"/>
            <a:ext cx="6179056" cy="2949934"/>
          </a:xfrm>
        </p:spPr>
        <p:txBody>
          <a:bodyPr vert="horz" lIns="91440" tIns="45720" rIns="91440" bIns="45720" rtlCol="0" anchor="ctr">
            <a:noAutofit/>
          </a:bodyPr>
          <a:lstStyle/>
          <a:p>
            <a:pPr>
              <a:spcBef>
                <a:spcPts val="0"/>
              </a:spcBef>
              <a:spcAft>
                <a:spcPts val="1200"/>
              </a:spcAft>
            </a:pPr>
            <a:r>
              <a:rPr lang="en-US" sz="1900" dirty="0">
                <a:solidFill>
                  <a:schemeClr val="tx2"/>
                </a:solidFill>
              </a:rPr>
              <a:t>This series covers positions responsible for administering, supervising, or performing work involved in establishing and maintaining mutual communication between Federal agencies and the public and various other pertinent publics including internal or external, foreign or domestic audiences. </a:t>
            </a:r>
          </a:p>
          <a:p>
            <a:pPr>
              <a:spcBef>
                <a:spcPts val="0"/>
              </a:spcBef>
              <a:spcAft>
                <a:spcPts val="1200"/>
              </a:spcAft>
            </a:pPr>
            <a:r>
              <a:rPr lang="en-US" sz="1900" dirty="0">
                <a:solidFill>
                  <a:schemeClr val="tx2"/>
                </a:solidFill>
              </a:rPr>
              <a:t>Positions in this series advise agency management on policy formulation and the potential public reaction to proposed policy and identify and carry out the public communication requirements inherent in disseminating policy decisions. The work involves identifying communication needs.</a:t>
            </a:r>
          </a:p>
        </p:txBody>
      </p:sp>
      <p:pic>
        <p:nvPicPr>
          <p:cNvPr id="11" name="Content Placeholder 10" descr="Person standing in front of a group of people and giving presentation">
            <a:extLst>
              <a:ext uri="{FF2B5EF4-FFF2-40B4-BE49-F238E27FC236}">
                <a16:creationId xmlns:a16="http://schemas.microsoft.com/office/drawing/2014/main" id="{2B9DC7D5-0378-963B-EC5A-3CBE81A6C8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6494" b="3"/>
          <a:stretch/>
        </p:blipFill>
        <p:spPr>
          <a:xfrm>
            <a:off x="6598483" y="1362983"/>
            <a:ext cx="5356804" cy="4281804"/>
          </a:xfrm>
          <a:prstGeom prst="rect">
            <a:avLst/>
          </a:prstGeom>
        </p:spPr>
      </p:pic>
      <p:sp>
        <p:nvSpPr>
          <p:cNvPr id="3" name="Slide Number Placeholder 2">
            <a:extLst>
              <a:ext uri="{FF2B5EF4-FFF2-40B4-BE49-F238E27FC236}">
                <a16:creationId xmlns:a16="http://schemas.microsoft.com/office/drawing/2014/main" id="{3525547E-A11C-41B1-832E-4BCA11053E3E}"/>
              </a:ext>
            </a:extLst>
          </p:cNvPr>
          <p:cNvSpPr>
            <a:spLocks noGrp="1"/>
          </p:cNvSpPr>
          <p:nvPr>
            <p:ph type="sldNum" sz="quarter" idx="12"/>
          </p:nvPr>
        </p:nvSpPr>
        <p:spPr/>
        <p:txBody>
          <a:bodyPr/>
          <a:lstStyle/>
          <a:p>
            <a:fld id="{E8A0AF27-A61A-4D45-9502-289706C5D664}" type="slidenum">
              <a:rPr lang="en-US" smtClean="0">
                <a:solidFill>
                  <a:schemeClr val="tx1"/>
                </a:solidFill>
              </a:rPr>
              <a:t>44</a:t>
            </a:fld>
            <a:endParaRPr lang="en-US" dirty="0">
              <a:solidFill>
                <a:schemeClr val="tx1"/>
              </a:solidFill>
            </a:endParaRPr>
          </a:p>
        </p:txBody>
      </p:sp>
    </p:spTree>
    <p:extLst>
      <p:ext uri="{BB962C8B-B14F-4D97-AF65-F5344CB8AC3E}">
        <p14:creationId xmlns:p14="http://schemas.microsoft.com/office/powerpoint/2010/main" val="594705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Slide Background">
            <a:extLst>
              <a:ext uri="{FF2B5EF4-FFF2-40B4-BE49-F238E27FC236}">
                <a16:creationId xmlns:a16="http://schemas.microsoft.com/office/drawing/2014/main" id="{B11C179D-808F-4D23-BAFC-A14C6DCDA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7" name="Rectangle 56">
            <a:extLst>
              <a:ext uri="{FF2B5EF4-FFF2-40B4-BE49-F238E27FC236}">
                <a16:creationId xmlns:a16="http://schemas.microsoft.com/office/drawing/2014/main" id="{908137D4-4D0A-4ED1-BFB8-97D4A8335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2058839"/>
            <a:ext cx="5410198" cy="4799162"/>
          </a:xfrm>
          <a:prstGeom prst="rect">
            <a:avLst/>
          </a:prstGeom>
          <a:solidFill>
            <a:srgbClr val="FFFFFF"/>
          </a:solidFill>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9" name="Rectangle 58">
            <a:extLst>
              <a:ext uri="{FF2B5EF4-FFF2-40B4-BE49-F238E27FC236}">
                <a16:creationId xmlns:a16="http://schemas.microsoft.com/office/drawing/2014/main" id="{8059A8FF-81E8-CDBC-F95D-C6EED3E0C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80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425F2B-F0C8-5A86-3260-6F9DF0779219}"/>
              </a:ext>
            </a:extLst>
          </p:cNvPr>
          <p:cNvSpPr>
            <a:spLocks noGrp="1"/>
          </p:cNvSpPr>
          <p:nvPr>
            <p:ph type="title"/>
          </p:nvPr>
        </p:nvSpPr>
        <p:spPr>
          <a:xfrm>
            <a:off x="761799" y="750545"/>
            <a:ext cx="3838774" cy="1149354"/>
          </a:xfrm>
        </p:spPr>
        <p:txBody>
          <a:bodyPr vert="horz" lIns="91440" tIns="45720" rIns="91440" bIns="45720" rtlCol="0" anchor="ctr">
            <a:normAutofit/>
          </a:bodyPr>
          <a:lstStyle/>
          <a:p>
            <a:r>
              <a:rPr lang="en-US" sz="3600" b="1" kern="1200" dirty="0">
                <a:solidFill>
                  <a:schemeClr val="tx1"/>
                </a:solidFill>
                <a:latin typeface="+mj-lt"/>
                <a:ea typeface="+mj-ea"/>
                <a:cs typeface="+mj-cs"/>
              </a:rPr>
              <a:t>Writing and Editing </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1082</a:t>
            </a:r>
          </a:p>
        </p:txBody>
      </p:sp>
      <p:sp>
        <p:nvSpPr>
          <p:cNvPr id="8" name="Text Placeholder 7">
            <a:extLst>
              <a:ext uri="{FF2B5EF4-FFF2-40B4-BE49-F238E27FC236}">
                <a16:creationId xmlns:a16="http://schemas.microsoft.com/office/drawing/2014/main" id="{5A977FA1-9FB8-7EF0-9C11-29EBB9EB4F50}"/>
              </a:ext>
            </a:extLst>
          </p:cNvPr>
          <p:cNvSpPr>
            <a:spLocks noGrp="1"/>
          </p:cNvSpPr>
          <p:nvPr>
            <p:ph type="body" sz="half" idx="2"/>
          </p:nvPr>
        </p:nvSpPr>
        <p:spPr>
          <a:xfrm>
            <a:off x="761799" y="2664343"/>
            <a:ext cx="5410198" cy="3588153"/>
          </a:xfrm>
        </p:spPr>
        <p:txBody>
          <a:bodyPr vert="horz" lIns="91440" tIns="45720" rIns="91440" bIns="45720" rtlCol="0" anchor="ctr">
            <a:normAutofit/>
          </a:bodyPr>
          <a:lstStyle/>
          <a:p>
            <a:r>
              <a:rPr lang="en-US" sz="1900" dirty="0"/>
              <a:t>This series covers positions that involve writing and editing materials, such as reports, regulations, articles, newsletters, magazines, news releases, training materials, brochures, interpretive handbooks, pamphlets, guidebooks, scholarly works, reference works, speeches, or scripts. </a:t>
            </a:r>
          </a:p>
          <a:p>
            <a:r>
              <a:rPr lang="en-US" sz="1900" dirty="0"/>
              <a:t>The work requires the acquisition of information on a variety of subjects while completing assignments. The work also requires the development, analysis, and selection of appropriate information and presentation of the information in a form and at a level suitable for the intended audience.</a:t>
            </a:r>
          </a:p>
        </p:txBody>
      </p:sp>
      <p:pic>
        <p:nvPicPr>
          <p:cNvPr id="4" name="Content Placeholder 3" descr="Person sitting and writing">
            <a:extLst>
              <a:ext uri="{FF2B5EF4-FFF2-40B4-BE49-F238E27FC236}">
                <a16:creationId xmlns:a16="http://schemas.microsoft.com/office/drawing/2014/main" id="{667681F1-A30E-6384-91E5-1FF9CB8C06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94" t="6593" r="13586" b="-1"/>
          <a:stretch/>
        </p:blipFill>
        <p:spPr>
          <a:xfrm>
            <a:off x="7453744" y="2953506"/>
            <a:ext cx="4090556" cy="3235797"/>
          </a:xfrm>
          <a:prstGeom prst="rect">
            <a:avLst/>
          </a:prstGeom>
        </p:spPr>
      </p:pic>
      <p:sp>
        <p:nvSpPr>
          <p:cNvPr id="3" name="Slide Number Placeholder 2">
            <a:extLst>
              <a:ext uri="{FF2B5EF4-FFF2-40B4-BE49-F238E27FC236}">
                <a16:creationId xmlns:a16="http://schemas.microsoft.com/office/drawing/2014/main" id="{F1973AE9-748B-1965-CBCB-15A1A66AD818}"/>
              </a:ext>
            </a:extLst>
          </p:cNvPr>
          <p:cNvSpPr>
            <a:spLocks noGrp="1"/>
          </p:cNvSpPr>
          <p:nvPr>
            <p:ph type="sldNum" sz="quarter" idx="12"/>
          </p:nvPr>
        </p:nvSpPr>
        <p:spPr/>
        <p:txBody>
          <a:bodyPr/>
          <a:lstStyle/>
          <a:p>
            <a:fld id="{E8A0AF27-A61A-4D45-9502-289706C5D664}"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4010789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D1792D-5AD3-B858-1F87-E2DDD3CCCFC7}"/>
              </a:ext>
            </a:extLst>
          </p:cNvPr>
          <p:cNvSpPr>
            <a:spLocks noGrp="1"/>
          </p:cNvSpPr>
          <p:nvPr>
            <p:ph type="title"/>
          </p:nvPr>
        </p:nvSpPr>
        <p:spPr>
          <a:xfrm>
            <a:off x="6047164" y="407658"/>
            <a:ext cx="6071235" cy="1397000"/>
          </a:xfrm>
        </p:spPr>
        <p:txBody>
          <a:bodyPr vert="horz" lIns="91440" tIns="45720" rIns="91440" bIns="45720" rtlCol="0" anchor="ctr">
            <a:noAutofit/>
          </a:bodyPr>
          <a:lstStyle/>
          <a:p>
            <a:r>
              <a:rPr lang="en-US" sz="3600" b="1" dirty="0"/>
              <a:t>Information and Arts Student Trainee</a:t>
            </a:r>
            <a:br>
              <a:rPr lang="en-US" sz="3600" b="1" dirty="0"/>
            </a:br>
            <a:r>
              <a:rPr lang="en-US" sz="3600" b="1" dirty="0"/>
              <a:t>Series 1099</a:t>
            </a:r>
          </a:p>
        </p:txBody>
      </p:sp>
      <p:sp>
        <p:nvSpPr>
          <p:cNvPr id="8" name="Text Placeholder 7">
            <a:extLst>
              <a:ext uri="{FF2B5EF4-FFF2-40B4-BE49-F238E27FC236}">
                <a16:creationId xmlns:a16="http://schemas.microsoft.com/office/drawing/2014/main" id="{3147F5FB-95AE-29F6-F429-5538E415CC24}"/>
              </a:ext>
            </a:extLst>
          </p:cNvPr>
          <p:cNvSpPr>
            <a:spLocks noGrp="1"/>
          </p:cNvSpPr>
          <p:nvPr>
            <p:ph type="body" sz="half" idx="2"/>
          </p:nvPr>
        </p:nvSpPr>
        <p:spPr>
          <a:xfrm>
            <a:off x="6094475" y="1804658"/>
            <a:ext cx="6071235" cy="5053342"/>
          </a:xfrm>
        </p:spPr>
        <p:txBody>
          <a:bodyPr vert="horz" lIns="91440" tIns="45720" rIns="91440" bIns="45720" rtlCol="0">
            <a:noAutofit/>
          </a:bodyPr>
          <a:lstStyle/>
          <a:p>
            <a:pPr>
              <a:lnSpc>
                <a:spcPct val="100000"/>
              </a:lnSpc>
              <a:spcBef>
                <a:spcPts val="0"/>
              </a:spcBef>
              <a:spcAft>
                <a:spcPts val="1200"/>
              </a:spcAft>
            </a:pPr>
            <a:r>
              <a:rPr lang="en-US" sz="1700" dirty="0"/>
              <a:t>The student trainee series in each Occupational Group includes all trainee positions that involve periods of pertinent formal education and periods of employment in a Federal agency. The education and employment must be part of a formal student employment program. </a:t>
            </a:r>
          </a:p>
          <a:p>
            <a:pPr>
              <a:spcBef>
                <a:spcPts val="0"/>
              </a:spcBef>
              <a:spcAft>
                <a:spcPts val="1200"/>
              </a:spcAft>
            </a:pPr>
            <a:r>
              <a:rPr lang="en-US" sz="1700" dirty="0"/>
              <a:t>The level of education and experience completed by the student is a major consideration in establishing the level of on-the-job training and work assignments during periods of employment. This series definition applies to the XX99 student trainee series for each Occupational Group.</a:t>
            </a:r>
            <a:r>
              <a:rPr lang="en-US" sz="1700" dirty="0">
                <a:cs typeface="Arial" panose="020B0604020202020204" pitchFamily="34" charset="0"/>
              </a:rPr>
              <a:t> For more information, please visit: </a:t>
            </a:r>
          </a:p>
          <a:p>
            <a:pPr marL="347472" indent="-342900">
              <a:spcBef>
                <a:spcPts val="0"/>
              </a:spcBef>
              <a:spcAft>
                <a:spcPts val="1000"/>
              </a:spcAft>
              <a:buFont typeface="Arial" panose="020B0604020202020204" pitchFamily="34" charset="0"/>
              <a:buChar char="•"/>
            </a:pPr>
            <a:r>
              <a:rPr lang="en-US" sz="1700" dirty="0">
                <a:cs typeface="Arial" panose="020B0604020202020204" pitchFamily="34" charset="0"/>
              </a:rPr>
              <a:t>USA Jobs Student Hiring </a:t>
            </a:r>
            <a:r>
              <a:rPr lang="en-US" sz="1700" dirty="0">
                <a:solidFill>
                  <a:srgbClr val="0070C0"/>
                </a:solidFill>
                <a:cs typeface="Arial" panose="020B0604020202020204" pitchFamily="34" charset="0"/>
                <a:hlinkClick r:id="rId2">
                  <a:extLst>
                    <a:ext uri="{A12FA001-AC4F-418D-AE19-62706E023703}">
                      <ahyp:hlinkClr xmlns:ahyp="http://schemas.microsoft.com/office/drawing/2018/hyperlinkcolor" val="tx"/>
                    </a:ext>
                  </a:extLst>
                </a:hlinkClick>
              </a:rPr>
              <a:t>https://help.usajobs.gov/working-in-government/unique-hiring-paths/students</a:t>
            </a:r>
            <a:endParaRPr lang="en-US" sz="1700" dirty="0">
              <a:cs typeface="Arial" panose="020B0604020202020204" pitchFamily="34" charset="0"/>
            </a:endParaRPr>
          </a:p>
          <a:p>
            <a:pPr marL="342900" indent="-342900">
              <a:spcBef>
                <a:spcPts val="0"/>
              </a:spcBef>
              <a:spcAft>
                <a:spcPts val="1000"/>
              </a:spcAft>
              <a:buFont typeface="Arial" panose="020B0604020202020204" pitchFamily="34" charset="0"/>
              <a:buChar char="•"/>
            </a:pPr>
            <a:r>
              <a:rPr lang="en-US" sz="1700" dirty="0">
                <a:cs typeface="Arial" panose="020B0604020202020204" pitchFamily="34" charset="0"/>
              </a:rPr>
              <a:t>USDA Internships and Career Opportunities </a:t>
            </a:r>
            <a:r>
              <a:rPr lang="en-US" sz="1700" dirty="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70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https://www.usda.gov/youth/career</a:t>
            </a:r>
            <a:endParaRPr lang="en-US" sz="1700" dirty="0">
              <a:cs typeface="Arial" panose="020B0604020202020204" pitchFamily="34" charset="0"/>
            </a:endParaRPr>
          </a:p>
          <a:p>
            <a:pPr marL="342900" indent="-342900">
              <a:spcBef>
                <a:spcPts val="0"/>
              </a:spcBef>
              <a:buFont typeface="Arial" panose="020B0604020202020204" pitchFamily="34" charset="0"/>
              <a:buChar char="•"/>
            </a:pPr>
            <a:r>
              <a:rPr lang="en-US" sz="1700" b="0" i="0" dirty="0">
                <a:effectLst/>
              </a:rPr>
              <a:t>OPM Student &amp; Recent Graduate Hiring</a:t>
            </a:r>
            <a:endParaRPr lang="en-US" sz="1700" b="0" i="0" dirty="0">
              <a:effectLst/>
              <a:hlinkClick r:id="rId4">
                <a:extLst>
                  <a:ext uri="{A12FA001-AC4F-418D-AE19-62706E023703}">
                    <ahyp:hlinkClr xmlns:ahyp="http://schemas.microsoft.com/office/drawing/2018/hyperlinkcolor" val="tx"/>
                  </a:ext>
                </a:extLst>
              </a:hlinkClick>
            </a:endParaRPr>
          </a:p>
          <a:p>
            <a:pPr marL="347472">
              <a:lnSpc>
                <a:spcPct val="100000"/>
              </a:lnSpc>
              <a:spcBef>
                <a:spcPts val="0"/>
              </a:spcBef>
            </a:pPr>
            <a:r>
              <a:rPr lang="en-US" sz="1700" b="0" i="0" u="sng" dirty="0">
                <a:solidFill>
                  <a:srgbClr val="0563C1"/>
                </a:solidFill>
                <a:effectLst/>
                <a:hlinkClick r:id="rId4">
                  <a:extLst>
                    <a:ext uri="{A12FA001-AC4F-418D-AE19-62706E023703}">
                      <ahyp:hlinkClr xmlns:ahyp="http://schemas.microsoft.com/office/drawing/2018/hyperlinkcolor" val="tx"/>
                    </a:ext>
                  </a:extLst>
                </a:hlinkClick>
              </a:rPr>
              <a:t>Pathways Internship, Recent Graduate and Presidential Management Fellow Programs</a:t>
            </a:r>
            <a:endParaRPr lang="en-US" sz="1700" b="0" i="0" dirty="0">
              <a:solidFill>
                <a:srgbClr val="1B1B1B"/>
              </a:solidFill>
              <a:effectLst/>
            </a:endParaRPr>
          </a:p>
          <a:p>
            <a:pPr>
              <a:lnSpc>
                <a:spcPct val="100000"/>
              </a:lnSpc>
              <a:spcBef>
                <a:spcPts val="0"/>
              </a:spcBef>
              <a:spcAft>
                <a:spcPts val="1200"/>
              </a:spcAft>
            </a:pPr>
            <a:endParaRPr lang="en-US" sz="1700" dirty="0"/>
          </a:p>
        </p:txBody>
      </p:sp>
      <p:sp>
        <p:nvSpPr>
          <p:cNvPr id="3" name="Slide Number Placeholder 2">
            <a:extLst>
              <a:ext uri="{FF2B5EF4-FFF2-40B4-BE49-F238E27FC236}">
                <a16:creationId xmlns:a16="http://schemas.microsoft.com/office/drawing/2014/main" id="{9CDC8BE1-EA66-832F-502B-6DE0FFC5C450}"/>
              </a:ext>
            </a:extLst>
          </p:cNvPr>
          <p:cNvSpPr>
            <a:spLocks noGrp="1"/>
          </p:cNvSpPr>
          <p:nvPr>
            <p:ph type="sldNum" sz="quarter" idx="12"/>
          </p:nvPr>
        </p:nvSpPr>
        <p:spPr/>
        <p:txBody>
          <a:bodyPr/>
          <a:lstStyle/>
          <a:p>
            <a:fld id="{E8A0AF27-A61A-4D45-9502-289706C5D664}" type="slidenum">
              <a:rPr lang="en-US" smtClean="0">
                <a:solidFill>
                  <a:schemeClr val="tx1"/>
                </a:solidFill>
              </a:rPr>
              <a:t>46</a:t>
            </a:fld>
            <a:endParaRPr lang="en-US" dirty="0">
              <a:solidFill>
                <a:schemeClr val="tx1"/>
              </a:solidFill>
            </a:endParaRPr>
          </a:p>
        </p:txBody>
      </p:sp>
      <p:pic>
        <p:nvPicPr>
          <p:cNvPr id="7" name="Content Placeholder 9" descr="People after graduation">
            <a:extLst>
              <a:ext uri="{FF2B5EF4-FFF2-40B4-BE49-F238E27FC236}">
                <a16:creationId xmlns:a16="http://schemas.microsoft.com/office/drawing/2014/main" id="{AE786EA9-E120-9162-862D-FB7F9E64AD32}"/>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9522" r="19521" b="-1"/>
          <a:stretch/>
        </p:blipFill>
        <p:spPr>
          <a:xfrm>
            <a:off x="-126213" y="0"/>
            <a:ext cx="6102825" cy="6858000"/>
          </a:xfrm>
          <a:prstGeom prst="rect">
            <a:avLst/>
          </a:prstGeom>
        </p:spPr>
      </p:pic>
    </p:spTree>
    <p:extLst>
      <p:ext uri="{BB962C8B-B14F-4D97-AF65-F5344CB8AC3E}">
        <p14:creationId xmlns:p14="http://schemas.microsoft.com/office/powerpoint/2010/main" val="239632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Key in a doorknob">
            <a:extLst>
              <a:ext uri="{FF2B5EF4-FFF2-40B4-BE49-F238E27FC236}">
                <a16:creationId xmlns:a16="http://schemas.microsoft.com/office/drawing/2014/main" id="{0AA3E476-922B-C09D-3CA5-B196AAF27C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95" name="Rectangle 9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CDF9D-FA9A-4E3D-52E2-5A11ECDA2652}"/>
              </a:ext>
            </a:extLst>
          </p:cNvPr>
          <p:cNvSpPr>
            <a:spLocks noGrp="1"/>
          </p:cNvSpPr>
          <p:nvPr>
            <p:ph type="title"/>
          </p:nvPr>
        </p:nvSpPr>
        <p:spPr>
          <a:xfrm>
            <a:off x="838200" y="365125"/>
            <a:ext cx="4787096" cy="1899912"/>
          </a:xfrm>
        </p:spPr>
        <p:txBody>
          <a:bodyPr vert="horz" lIns="91440" tIns="45720" rIns="91440" bIns="45720" rtlCol="0" anchor="ctr">
            <a:noAutofit/>
          </a:bodyPr>
          <a:lstStyle/>
          <a:p>
            <a:r>
              <a:rPr lang="en-US" sz="3600" b="1" dirty="0"/>
              <a:t>General Business and Industry (Loan Technician)</a:t>
            </a:r>
            <a:br>
              <a:rPr lang="en-US" sz="3600" b="1" dirty="0"/>
            </a:br>
            <a:r>
              <a:rPr lang="en-US" sz="3600" b="1" dirty="0"/>
              <a:t>Series 1101</a:t>
            </a:r>
          </a:p>
        </p:txBody>
      </p:sp>
      <p:sp>
        <p:nvSpPr>
          <p:cNvPr id="8" name="Text Placeholder 7">
            <a:extLst>
              <a:ext uri="{FF2B5EF4-FFF2-40B4-BE49-F238E27FC236}">
                <a16:creationId xmlns:a16="http://schemas.microsoft.com/office/drawing/2014/main" id="{34FA60D9-1D44-047D-5846-7BF61E753829}"/>
              </a:ext>
            </a:extLst>
          </p:cNvPr>
          <p:cNvSpPr>
            <a:spLocks noGrp="1"/>
          </p:cNvSpPr>
          <p:nvPr>
            <p:ph type="body" sz="half" idx="2"/>
          </p:nvPr>
        </p:nvSpPr>
        <p:spPr>
          <a:xfrm>
            <a:off x="838200" y="2434201"/>
            <a:ext cx="4581525" cy="1147199"/>
          </a:xfrm>
        </p:spPr>
        <p:txBody>
          <a:bodyPr vert="horz" lIns="91440" tIns="45720" rIns="91440" bIns="45720" rtlCol="0">
            <a:normAutofit/>
          </a:bodyPr>
          <a:lstStyle/>
          <a:p>
            <a:r>
              <a:rPr lang="en-US" sz="1900" dirty="0"/>
              <a:t>Positions in this occupation typically provide technical and clerical support for various loan and grant programs administered by Rural Development. </a:t>
            </a:r>
          </a:p>
        </p:txBody>
      </p:sp>
      <p:sp>
        <p:nvSpPr>
          <p:cNvPr id="3" name="Slide Number Placeholder 2">
            <a:extLst>
              <a:ext uri="{FF2B5EF4-FFF2-40B4-BE49-F238E27FC236}">
                <a16:creationId xmlns:a16="http://schemas.microsoft.com/office/drawing/2014/main" id="{E5200669-DF53-CA62-28C8-940D543453DE}"/>
              </a:ext>
            </a:extLst>
          </p:cNvPr>
          <p:cNvSpPr>
            <a:spLocks noGrp="1"/>
          </p:cNvSpPr>
          <p:nvPr>
            <p:ph type="sldNum" sz="quarter" idx="12"/>
          </p:nvPr>
        </p:nvSpPr>
        <p:spPr/>
        <p:txBody>
          <a:bodyPr/>
          <a:lstStyle/>
          <a:p>
            <a:fld id="{E8A0AF27-A61A-4D45-9502-289706C5D664}" type="slidenum">
              <a:rPr lang="en-US" smtClean="0">
                <a:solidFill>
                  <a:schemeClr val="tx1"/>
                </a:solidFill>
              </a:rPr>
              <a:t>47</a:t>
            </a:fld>
            <a:endParaRPr lang="en-US" dirty="0">
              <a:solidFill>
                <a:schemeClr val="tx1"/>
              </a:solidFill>
            </a:endParaRPr>
          </a:p>
        </p:txBody>
      </p:sp>
    </p:spTree>
    <p:extLst>
      <p:ext uri="{BB962C8B-B14F-4D97-AF65-F5344CB8AC3E}">
        <p14:creationId xmlns:p14="http://schemas.microsoft.com/office/powerpoint/2010/main" val="1792702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5E9CCE-DFD1-DF97-E064-2B67375EC987}"/>
              </a:ext>
            </a:extLst>
          </p:cNvPr>
          <p:cNvSpPr>
            <a:spLocks noGrp="1"/>
          </p:cNvSpPr>
          <p:nvPr>
            <p:ph type="title"/>
          </p:nvPr>
        </p:nvSpPr>
        <p:spPr>
          <a:xfrm>
            <a:off x="600729" y="756168"/>
            <a:ext cx="2725140" cy="1128068"/>
          </a:xfrm>
        </p:spPr>
        <p:txBody>
          <a:bodyPr vert="horz" lIns="91440" tIns="45720" rIns="91440" bIns="45720" rtlCol="0" anchor="ctr">
            <a:normAutofit/>
          </a:bodyPr>
          <a:lstStyle/>
          <a:p>
            <a:r>
              <a:rPr lang="en-US" sz="3600" b="1" dirty="0"/>
              <a:t>Contracting</a:t>
            </a:r>
            <a:br>
              <a:rPr lang="en-US" sz="3600" b="1" dirty="0"/>
            </a:br>
            <a:r>
              <a:rPr lang="en-US" sz="3600" b="1" dirty="0"/>
              <a:t>Series 1102</a:t>
            </a:r>
          </a:p>
        </p:txBody>
      </p:sp>
      <p:grpSp>
        <p:nvGrpSpPr>
          <p:cNvPr id="51" name="Group 5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2" name="Rectangle 5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Rectangle 5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DDA6D9A-22B3-D8DE-F196-90416F37D344}"/>
              </a:ext>
            </a:extLst>
          </p:cNvPr>
          <p:cNvSpPr>
            <a:spLocks noGrp="1"/>
          </p:cNvSpPr>
          <p:nvPr>
            <p:ph type="body" sz="half" idx="2"/>
          </p:nvPr>
        </p:nvSpPr>
        <p:spPr>
          <a:xfrm>
            <a:off x="604881" y="2145433"/>
            <a:ext cx="4934940" cy="4712567"/>
          </a:xfrm>
        </p:spPr>
        <p:txBody>
          <a:bodyPr vert="horz" lIns="91440" tIns="45720" rIns="91440" bIns="45720" rtlCol="0" anchor="ctr">
            <a:noAutofit/>
          </a:bodyPr>
          <a:lstStyle/>
          <a:p>
            <a:pPr>
              <a:spcBef>
                <a:spcPts val="0"/>
              </a:spcBef>
              <a:spcAft>
                <a:spcPts val="1000"/>
              </a:spcAft>
            </a:pPr>
            <a:r>
              <a:rPr lang="en-US" sz="1800" dirty="0"/>
              <a:t>This series includes positions that manage, supervise, perform, or develop policies and procedures for professional work involving: </a:t>
            </a:r>
          </a:p>
          <a:p>
            <a:pPr marL="342900" indent="-342900">
              <a:lnSpc>
                <a:spcPct val="100000"/>
              </a:lnSpc>
              <a:spcBef>
                <a:spcPts val="0"/>
              </a:spcBef>
              <a:buAutoNum type="arabicParenBoth"/>
            </a:pPr>
            <a:r>
              <a:rPr lang="en-US" sz="1800" dirty="0"/>
              <a:t>the procurement of supplies, services, construction, or research and development using formal advertising or negotiation procedures; </a:t>
            </a:r>
          </a:p>
          <a:p>
            <a:pPr marL="320040" indent="-320040">
              <a:lnSpc>
                <a:spcPct val="100000"/>
              </a:lnSpc>
              <a:spcBef>
                <a:spcPts val="0"/>
              </a:spcBef>
            </a:pPr>
            <a:r>
              <a:rPr lang="en-US" sz="1800" dirty="0"/>
              <a:t>(2) the evaluation of contract price proposals; and</a:t>
            </a:r>
          </a:p>
          <a:p>
            <a:pPr marL="320040" indent="-320040">
              <a:lnSpc>
                <a:spcPct val="100000"/>
              </a:lnSpc>
              <a:spcBef>
                <a:spcPts val="0"/>
              </a:spcBef>
            </a:pPr>
            <a:r>
              <a:rPr lang="en-US" sz="1800" dirty="0"/>
              <a:t>(3) the administration or termination and close out of contracts. </a:t>
            </a:r>
          </a:p>
          <a:p>
            <a:pPr marL="320040" indent="-320040">
              <a:lnSpc>
                <a:spcPct val="100000"/>
              </a:lnSpc>
              <a:spcBef>
                <a:spcPts val="0"/>
              </a:spcBef>
            </a:pPr>
            <a:endParaRPr lang="en-US" sz="1800" dirty="0"/>
          </a:p>
          <a:p>
            <a:pPr>
              <a:spcBef>
                <a:spcPts val="0"/>
              </a:spcBef>
              <a:spcAft>
                <a:spcPts val="1000"/>
              </a:spcAft>
            </a:pPr>
            <a:r>
              <a:rPr lang="en-US" sz="1800" dirty="0"/>
              <a:t>The work requires knowledge of legislation, regulations, methods used in contracting, business and industry practices, sources of supply, cost factors, and requirements characteristics.</a:t>
            </a:r>
          </a:p>
        </p:txBody>
      </p:sp>
      <p:sp>
        <p:nvSpPr>
          <p:cNvPr id="57" name="Rectangle 5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2" descr="picture showing a person with a cup of coffee, pen and writing pad.">
            <a:extLst>
              <a:ext uri="{FF2B5EF4-FFF2-40B4-BE49-F238E27FC236}">
                <a16:creationId xmlns:a16="http://schemas.microsoft.com/office/drawing/2014/main" id="{78704623-3D01-B020-6132-EEC6179DCAA0}"/>
              </a:ext>
              <a:ext uri="{C183D7F6-B498-43B3-948B-1728B52AA6E4}">
                <adec:decorative xmlns:adec="http://schemas.microsoft.com/office/drawing/2017/decorative" val="0"/>
              </a:ext>
            </a:extLst>
          </p:cNvPr>
          <p:cNvPicPr>
            <a:picLocks noGrp="1" noChangeAspect="1"/>
          </p:cNvPicPr>
          <p:nvPr>
            <p:ph idx="1"/>
          </p:nvPr>
        </p:nvPicPr>
        <p:blipFill>
          <a:blip r:embed="rId2"/>
          <a:srcRect r="4" b="67"/>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C1CE1810-7E57-FBDB-6264-1D1682F26A4E}"/>
              </a:ext>
            </a:extLst>
          </p:cNvPr>
          <p:cNvSpPr>
            <a:spLocks noGrp="1"/>
          </p:cNvSpPr>
          <p:nvPr>
            <p:ph type="sldNum" sz="quarter" idx="12"/>
          </p:nvPr>
        </p:nvSpPr>
        <p:spPr/>
        <p:txBody>
          <a:bodyPr/>
          <a:lstStyle/>
          <a:p>
            <a:fld id="{E8A0AF27-A61A-4D45-9502-289706C5D664}" type="slidenum">
              <a:rPr lang="en-US" smtClean="0">
                <a:solidFill>
                  <a:schemeClr val="tx1"/>
                </a:solidFill>
              </a:rPr>
              <a:t>48</a:t>
            </a:fld>
            <a:endParaRPr lang="en-US" dirty="0">
              <a:solidFill>
                <a:schemeClr val="tx1"/>
              </a:solidFill>
            </a:endParaRPr>
          </a:p>
        </p:txBody>
      </p:sp>
    </p:spTree>
    <p:extLst>
      <p:ext uri="{BB962C8B-B14F-4D97-AF65-F5344CB8AC3E}">
        <p14:creationId xmlns:p14="http://schemas.microsoft.com/office/powerpoint/2010/main" val="88243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0A6BC0-7B0A-BCAE-0916-1430ABE56C52}"/>
              </a:ext>
            </a:extLst>
          </p:cNvPr>
          <p:cNvSpPr>
            <a:spLocks noGrp="1"/>
          </p:cNvSpPr>
          <p:nvPr>
            <p:ph type="title"/>
          </p:nvPr>
        </p:nvSpPr>
        <p:spPr>
          <a:xfrm>
            <a:off x="710387" y="682763"/>
            <a:ext cx="2661463" cy="1050623"/>
          </a:xfrm>
        </p:spPr>
        <p:txBody>
          <a:bodyPr vert="horz" lIns="91440" tIns="45720" rIns="91440" bIns="45720" rtlCol="0" anchor="ctr">
            <a:noAutofit/>
          </a:bodyPr>
          <a:lstStyle/>
          <a:p>
            <a:r>
              <a:rPr lang="en-US" sz="3600" b="1" dirty="0"/>
              <a:t>Purchasing</a:t>
            </a:r>
            <a:br>
              <a:rPr lang="en-US" sz="3600" b="1" dirty="0"/>
            </a:br>
            <a:r>
              <a:rPr lang="en-US" sz="3600" b="1" dirty="0"/>
              <a:t>Series 1105</a:t>
            </a:r>
          </a:p>
        </p:txBody>
      </p:sp>
      <p:sp>
        <p:nvSpPr>
          <p:cNvPr id="8" name="Text Placeholder 7">
            <a:extLst>
              <a:ext uri="{FF2B5EF4-FFF2-40B4-BE49-F238E27FC236}">
                <a16:creationId xmlns:a16="http://schemas.microsoft.com/office/drawing/2014/main" id="{75A343E8-D415-8466-DDFD-551A2EE9E371}"/>
              </a:ext>
            </a:extLst>
          </p:cNvPr>
          <p:cNvSpPr>
            <a:spLocks noGrp="1"/>
          </p:cNvSpPr>
          <p:nvPr>
            <p:ph type="body" sz="half" idx="2"/>
          </p:nvPr>
        </p:nvSpPr>
        <p:spPr>
          <a:xfrm>
            <a:off x="710387" y="2124266"/>
            <a:ext cx="4328338" cy="3752659"/>
          </a:xfrm>
        </p:spPr>
        <p:txBody>
          <a:bodyPr vert="horz" lIns="91440" tIns="45720" rIns="91440" bIns="45720" rtlCol="0">
            <a:noAutofit/>
          </a:bodyPr>
          <a:lstStyle/>
          <a:p>
            <a:pPr>
              <a:spcBef>
                <a:spcPts val="0"/>
              </a:spcBef>
              <a:spcAft>
                <a:spcPts val="1200"/>
              </a:spcAft>
            </a:pPr>
            <a:r>
              <a:rPr lang="en-US" sz="1900" dirty="0"/>
              <a:t>This series includes positions that involve supervising or performing work to acquire supplies, services, and construction by purchase, rental, or lease through the delivery orders and/or small purchase procedures. </a:t>
            </a:r>
          </a:p>
          <a:p>
            <a:pPr>
              <a:spcBef>
                <a:spcPts val="0"/>
              </a:spcBef>
              <a:spcAft>
                <a:spcPts val="1200"/>
              </a:spcAft>
            </a:pPr>
            <a:r>
              <a:rPr lang="en-US" sz="1900" dirty="0"/>
              <a:t>The work requires knowledge of policies and procedures for delivery orders and small purchases. This work also requires knowledge of commercial supply sources and common business practices related to sales, prices, discounts, deliveries, stocks, units of measurement, and shipments. </a:t>
            </a:r>
          </a:p>
        </p:txBody>
      </p:sp>
      <p:sp>
        <p:nvSpPr>
          <p:cNvPr id="63"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People with payment terminal">
            <a:extLst>
              <a:ext uri="{FF2B5EF4-FFF2-40B4-BE49-F238E27FC236}">
                <a16:creationId xmlns:a16="http://schemas.microsoft.com/office/drawing/2014/main" id="{16E973E6-89D6-32D4-CBE7-31C9DEA831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622" r="3907" b="1"/>
          <a:stretch/>
        </p:blipFill>
        <p:spPr>
          <a:xfrm>
            <a:off x="5441735" y="804672"/>
            <a:ext cx="5934456" cy="5248656"/>
          </a:xfrm>
          <a:prstGeom prst="rect">
            <a:avLst/>
          </a:prstGeom>
          <a:effectLst/>
        </p:spPr>
      </p:pic>
      <p:sp>
        <p:nvSpPr>
          <p:cNvPr id="3" name="Slide Number Placeholder 2">
            <a:extLst>
              <a:ext uri="{FF2B5EF4-FFF2-40B4-BE49-F238E27FC236}">
                <a16:creationId xmlns:a16="http://schemas.microsoft.com/office/drawing/2014/main" id="{A84E1724-A999-7342-4DB6-2C1315C2FA5B}"/>
              </a:ext>
            </a:extLst>
          </p:cNvPr>
          <p:cNvSpPr>
            <a:spLocks noGrp="1"/>
          </p:cNvSpPr>
          <p:nvPr>
            <p:ph type="sldNum" sz="quarter" idx="12"/>
          </p:nvPr>
        </p:nvSpPr>
        <p:spPr/>
        <p:txBody>
          <a:bodyPr/>
          <a:lstStyle/>
          <a:p>
            <a:fld id="{E8A0AF27-A61A-4D45-9502-289706C5D664}" type="slidenum">
              <a:rPr lang="en-US" smtClean="0">
                <a:solidFill>
                  <a:schemeClr val="tx1"/>
                </a:solidFill>
              </a:rPr>
              <a:t>49</a:t>
            </a:fld>
            <a:endParaRPr lang="en-US" dirty="0">
              <a:solidFill>
                <a:schemeClr val="tx1"/>
              </a:solidFill>
            </a:endParaRPr>
          </a:p>
        </p:txBody>
      </p:sp>
    </p:spTree>
    <p:extLst>
      <p:ext uri="{BB962C8B-B14F-4D97-AF65-F5344CB8AC3E}">
        <p14:creationId xmlns:p14="http://schemas.microsoft.com/office/powerpoint/2010/main" val="4163489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 name="Rectangle 142">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5AA1AC-DA70-7CBD-B1E0-E54DB78C4787}"/>
              </a:ext>
            </a:extLst>
          </p:cNvPr>
          <p:cNvSpPr>
            <a:spLocks noGrp="1"/>
          </p:cNvSpPr>
          <p:nvPr>
            <p:ph type="title"/>
          </p:nvPr>
        </p:nvSpPr>
        <p:spPr>
          <a:xfrm>
            <a:off x="1045029" y="507160"/>
            <a:ext cx="2993571" cy="5438730"/>
          </a:xfrm>
        </p:spPr>
        <p:txBody>
          <a:bodyPr vert="horz" lIns="91440" tIns="45720" rIns="91440" bIns="45720" rtlCol="0" anchor="ctr">
            <a:normAutofit/>
          </a:bodyPr>
          <a:lstStyle/>
          <a:p>
            <a:r>
              <a:rPr lang="en-US" sz="3600" b="1" kern="1200" dirty="0">
                <a:solidFill>
                  <a:schemeClr val="tx1"/>
                </a:solidFill>
                <a:latin typeface="+mj-lt"/>
                <a:ea typeface="+mj-ea"/>
                <a:cs typeface="+mj-cs"/>
              </a:rPr>
              <a:t>Environmental Protection Specialist Series 0028</a:t>
            </a:r>
          </a:p>
        </p:txBody>
      </p:sp>
      <p:sp>
        <p:nvSpPr>
          <p:cNvPr id="145" name="Rectangle 144">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C32BE658-25F4-7DDB-3A86-BA2AA23ACB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A0AF27-A61A-4D45-9502-289706C5D664}" type="slidenum">
              <a:rPr lang="en-US">
                <a:solidFill>
                  <a:schemeClr val="tx1">
                    <a:lumMod val="50000"/>
                    <a:lumOff val="50000"/>
                  </a:schemeClr>
                </a:solidFill>
              </a:rPr>
              <a:pPr>
                <a:spcAft>
                  <a:spcPts val="600"/>
                </a:spcAft>
              </a:pPr>
              <a:t>5</a:t>
            </a:fld>
            <a:endParaRPr lang="en-US">
              <a:solidFill>
                <a:schemeClr val="tx1">
                  <a:lumMod val="50000"/>
                  <a:lumOff val="50000"/>
                </a:schemeClr>
              </a:solidFill>
            </a:endParaRPr>
          </a:p>
        </p:txBody>
      </p:sp>
      <p:graphicFrame>
        <p:nvGraphicFramePr>
          <p:cNvPr id="99" name="Text Placeholder 7">
            <a:extLst>
              <a:ext uri="{FF2B5EF4-FFF2-40B4-BE49-F238E27FC236}">
                <a16:creationId xmlns:a16="http://schemas.microsoft.com/office/drawing/2014/main" id="{488B9DC0-BC5C-117A-7E32-CD6D219D5E88}"/>
              </a:ext>
            </a:extLst>
          </p:cNvPr>
          <p:cNvGraphicFramePr/>
          <p:nvPr>
            <p:extLst>
              <p:ext uri="{D42A27DB-BD31-4B8C-83A1-F6EECF244321}">
                <p14:modId xmlns:p14="http://schemas.microsoft.com/office/powerpoint/2010/main" val="2634100768"/>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355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374D-C085-1B4C-1C4B-510B5870867B}"/>
              </a:ext>
            </a:extLst>
          </p:cNvPr>
          <p:cNvSpPr>
            <a:spLocks noGrp="1"/>
          </p:cNvSpPr>
          <p:nvPr>
            <p:ph type="title"/>
          </p:nvPr>
        </p:nvSpPr>
        <p:spPr>
          <a:xfrm>
            <a:off x="344649" y="260281"/>
            <a:ext cx="4884576" cy="1586118"/>
          </a:xfrm>
        </p:spPr>
        <p:txBody>
          <a:bodyPr vert="horz" lIns="91440" tIns="45720" rIns="91440" bIns="45720" rtlCol="0" anchor="b">
            <a:normAutofit/>
          </a:bodyPr>
          <a:lstStyle/>
          <a:p>
            <a:r>
              <a:rPr lang="en-US" sz="3600" b="1" dirty="0"/>
              <a:t>Procurement and Clerical Technician</a:t>
            </a:r>
            <a:br>
              <a:rPr lang="en-US" sz="3600" b="1" dirty="0"/>
            </a:br>
            <a:r>
              <a:rPr lang="en-US" sz="3600" b="1" dirty="0"/>
              <a:t>Series 1106</a:t>
            </a:r>
          </a:p>
        </p:txBody>
      </p:sp>
      <p:sp>
        <p:nvSpPr>
          <p:cNvPr id="8" name="Text Placeholder 7">
            <a:extLst>
              <a:ext uri="{FF2B5EF4-FFF2-40B4-BE49-F238E27FC236}">
                <a16:creationId xmlns:a16="http://schemas.microsoft.com/office/drawing/2014/main" id="{45727262-E268-0248-A46A-CB75ED679543}"/>
              </a:ext>
            </a:extLst>
          </p:cNvPr>
          <p:cNvSpPr>
            <a:spLocks noGrp="1"/>
          </p:cNvSpPr>
          <p:nvPr>
            <p:ph type="body" sz="half" idx="2"/>
          </p:nvPr>
        </p:nvSpPr>
        <p:spPr>
          <a:xfrm>
            <a:off x="344650" y="1988514"/>
            <a:ext cx="4884575" cy="4609206"/>
          </a:xfrm>
          <a:noFill/>
        </p:spPr>
        <p:txBody>
          <a:bodyPr vert="horz" lIns="91440" tIns="45720" rIns="91440" bIns="45720" rtlCol="0">
            <a:noAutofit/>
          </a:bodyPr>
          <a:lstStyle/>
          <a:p>
            <a:pPr>
              <a:lnSpc>
                <a:spcPct val="100000"/>
              </a:lnSpc>
              <a:spcBef>
                <a:spcPts val="0"/>
              </a:spcBef>
              <a:spcAft>
                <a:spcPts val="1000"/>
              </a:spcAft>
            </a:pPr>
            <a:r>
              <a:rPr lang="en-US" sz="1700" dirty="0"/>
              <a:t>This series includes positions that perform or supervise clerical and technical work that supports the procurement of supplies, services, and/or construction. </a:t>
            </a:r>
          </a:p>
          <a:p>
            <a:pPr>
              <a:lnSpc>
                <a:spcPct val="100000"/>
              </a:lnSpc>
              <a:spcBef>
                <a:spcPts val="0"/>
              </a:spcBef>
              <a:spcAft>
                <a:spcPts val="1000"/>
              </a:spcAft>
            </a:pPr>
            <a:r>
              <a:rPr lang="en-US" sz="1700" dirty="0"/>
              <a:t>Procurement clerk and technician duties include:</a:t>
            </a:r>
          </a:p>
          <a:p>
            <a:pPr marL="320040" indent="-320040">
              <a:lnSpc>
                <a:spcPct val="100000"/>
              </a:lnSpc>
              <a:spcBef>
                <a:spcPts val="0"/>
              </a:spcBef>
              <a:spcAft>
                <a:spcPts val="300"/>
              </a:spcAft>
            </a:pPr>
            <a:r>
              <a:rPr lang="en-US" sz="1700" dirty="0"/>
              <a:t>(1)  preparing, controlling, and reviewing procurement documents and reports; </a:t>
            </a:r>
          </a:p>
          <a:p>
            <a:pPr marL="320040" indent="-320040">
              <a:lnSpc>
                <a:spcPct val="100000"/>
              </a:lnSpc>
              <a:spcBef>
                <a:spcPts val="0"/>
              </a:spcBef>
              <a:spcAft>
                <a:spcPts val="300"/>
              </a:spcAft>
            </a:pPr>
            <a:r>
              <a:rPr lang="en-US" sz="1700" dirty="0"/>
              <a:t>(2)  verifying or abstracting information contained in documents and reports; </a:t>
            </a:r>
          </a:p>
          <a:p>
            <a:pPr marL="320040" indent="-320040">
              <a:lnSpc>
                <a:spcPct val="100000"/>
              </a:lnSpc>
              <a:spcBef>
                <a:spcPts val="0"/>
              </a:spcBef>
              <a:spcAft>
                <a:spcPts val="300"/>
              </a:spcAft>
            </a:pPr>
            <a:r>
              <a:rPr lang="en-US" sz="1700" dirty="0"/>
              <a:t>(3)  contacting vendors to get status of orders and expedite delivery; </a:t>
            </a:r>
          </a:p>
          <a:p>
            <a:pPr marL="320040" indent="-320040">
              <a:lnSpc>
                <a:spcPct val="100000"/>
              </a:lnSpc>
              <a:spcBef>
                <a:spcPts val="0"/>
              </a:spcBef>
              <a:spcAft>
                <a:spcPts val="300"/>
              </a:spcAft>
            </a:pPr>
            <a:r>
              <a:rPr lang="en-US" sz="1700" dirty="0"/>
              <a:t>(4)  maintaining various procurement files; </a:t>
            </a:r>
          </a:p>
          <a:p>
            <a:pPr marL="320040" indent="-320040">
              <a:lnSpc>
                <a:spcPct val="100000"/>
              </a:lnSpc>
              <a:spcBef>
                <a:spcPts val="0"/>
              </a:spcBef>
              <a:spcAft>
                <a:spcPts val="300"/>
              </a:spcAft>
            </a:pPr>
            <a:r>
              <a:rPr lang="en-US" sz="1700" dirty="0"/>
              <a:t>(5)  resolve a variety of shipment, payment, or other discrepancies; or</a:t>
            </a:r>
          </a:p>
          <a:p>
            <a:pPr marL="320040" indent="-320040">
              <a:lnSpc>
                <a:spcPct val="100000"/>
              </a:lnSpc>
              <a:spcBef>
                <a:spcPts val="0"/>
              </a:spcBef>
              <a:spcAft>
                <a:spcPts val="1000"/>
              </a:spcAft>
            </a:pPr>
            <a:r>
              <a:rPr lang="en-US" sz="1700" dirty="0"/>
              <a:t>(6)  perform other similar work in support of procurement programs and operations. </a:t>
            </a:r>
          </a:p>
        </p:txBody>
      </p:sp>
      <p:pic>
        <p:nvPicPr>
          <p:cNvPr id="12" name="Content Placeholder 11" descr="Woman purchasing coffee with cellphone">
            <a:extLst>
              <a:ext uri="{FF2B5EF4-FFF2-40B4-BE49-F238E27FC236}">
                <a16:creationId xmlns:a16="http://schemas.microsoft.com/office/drawing/2014/main" id="{A61B6C05-F13A-5D18-8145-3999C0FD28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356" r="5690" b="-1"/>
          <a:stretch/>
        </p:blipFill>
        <p:spPr>
          <a:xfrm>
            <a:off x="5310168" y="1"/>
            <a:ext cx="687878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51C46EC6-AD00-5787-3C92-811D5D3AD757}"/>
              </a:ext>
            </a:extLst>
          </p:cNvPr>
          <p:cNvSpPr>
            <a:spLocks noGrp="1"/>
          </p:cNvSpPr>
          <p:nvPr>
            <p:ph type="sldNum" sz="quarter" idx="12"/>
          </p:nvPr>
        </p:nvSpPr>
        <p:spPr/>
        <p:txBody>
          <a:bodyPr/>
          <a:lstStyle/>
          <a:p>
            <a:fld id="{E8A0AF27-A61A-4D45-9502-289706C5D664}" type="slidenum">
              <a:rPr lang="en-US" smtClean="0">
                <a:solidFill>
                  <a:schemeClr val="bg1"/>
                </a:solidFill>
              </a:rPr>
              <a:t>50</a:t>
            </a:fld>
            <a:endParaRPr lang="en-US" dirty="0">
              <a:solidFill>
                <a:schemeClr val="bg1"/>
              </a:solidFill>
            </a:endParaRPr>
          </a:p>
        </p:txBody>
      </p:sp>
    </p:spTree>
    <p:extLst>
      <p:ext uri="{BB962C8B-B14F-4D97-AF65-F5344CB8AC3E}">
        <p14:creationId xmlns:p14="http://schemas.microsoft.com/office/powerpoint/2010/main" val="3512155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DA94BC-EC20-C0AF-2709-413B4D68BB71}"/>
              </a:ext>
            </a:extLst>
          </p:cNvPr>
          <p:cNvSpPr>
            <a:spLocks noGrp="1"/>
          </p:cNvSpPr>
          <p:nvPr>
            <p:ph type="title"/>
          </p:nvPr>
        </p:nvSpPr>
        <p:spPr>
          <a:xfrm>
            <a:off x="238758" y="333424"/>
            <a:ext cx="3952240" cy="1085405"/>
          </a:xfrm>
        </p:spPr>
        <p:txBody>
          <a:bodyPr vert="horz" lIns="91440" tIns="45720" rIns="91440" bIns="45720" rtlCol="0" anchor="ctr">
            <a:noAutofit/>
          </a:bodyPr>
          <a:lstStyle/>
          <a:p>
            <a:r>
              <a:rPr lang="en-US" sz="3600" b="1" dirty="0"/>
              <a:t>Grants Management </a:t>
            </a:r>
            <a:br>
              <a:rPr lang="en-US" sz="3600" b="1" dirty="0"/>
            </a:br>
            <a:r>
              <a:rPr lang="en-US" sz="3600" b="1" dirty="0"/>
              <a:t>Series 1109</a:t>
            </a:r>
          </a:p>
        </p:txBody>
      </p:sp>
      <p:sp>
        <p:nvSpPr>
          <p:cNvPr id="8" name="Text Placeholder 7">
            <a:extLst>
              <a:ext uri="{FF2B5EF4-FFF2-40B4-BE49-F238E27FC236}">
                <a16:creationId xmlns:a16="http://schemas.microsoft.com/office/drawing/2014/main" id="{BE38B101-B613-45AD-DA3A-ECDDC2C5B6C3}"/>
              </a:ext>
            </a:extLst>
          </p:cNvPr>
          <p:cNvSpPr>
            <a:spLocks noGrp="1"/>
          </p:cNvSpPr>
          <p:nvPr>
            <p:ph type="body" sz="half" idx="2"/>
          </p:nvPr>
        </p:nvSpPr>
        <p:spPr>
          <a:xfrm>
            <a:off x="238758" y="1752253"/>
            <a:ext cx="4285618" cy="4729856"/>
          </a:xfrm>
        </p:spPr>
        <p:txBody>
          <a:bodyPr vert="horz" lIns="91440" tIns="45720" rIns="91440" bIns="45720" rtlCol="0">
            <a:noAutofit/>
          </a:bodyPr>
          <a:lstStyle/>
          <a:p>
            <a:r>
              <a:rPr lang="en-US" sz="1900" dirty="0"/>
              <a:t>This series includes positions which manage, supervise, lead, or perform administrative business, policy, and analytical work involving the following: </a:t>
            </a:r>
          </a:p>
          <a:p>
            <a:pPr marL="320040" indent="-320040">
              <a:buAutoNum type="arabicParenBoth"/>
            </a:pPr>
            <a:r>
              <a:rPr lang="en-US" sz="1900" dirty="0"/>
              <a:t>the management, award, and/or obligation of funds for grants, cooperative agreements, and other related instruments and services grants, using financial, administrative, business and negotiation procedures; </a:t>
            </a:r>
          </a:p>
          <a:p>
            <a:pPr marL="320040" indent="-320040">
              <a:buAutoNum type="arabicParenBoth"/>
            </a:pPr>
            <a:r>
              <a:rPr lang="en-US" sz="1900" dirty="0"/>
              <a:t>the competitive or non-competitive evaluation of grants proposals; and/or </a:t>
            </a:r>
          </a:p>
          <a:p>
            <a:pPr marL="320040" indent="-320040">
              <a:buAutoNum type="arabicParenBoth"/>
            </a:pPr>
            <a:r>
              <a:rPr lang="en-US" sz="1900" dirty="0"/>
              <a:t>the administration or termination, and/or closeout of grants and/or grants assistance and agreement awards. </a:t>
            </a:r>
          </a:p>
        </p:txBody>
      </p:sp>
      <p:pic>
        <p:nvPicPr>
          <p:cNvPr id="7" name="Content Placeholder 6" descr="Professional woman seated at table in café with laptop">
            <a:extLst>
              <a:ext uri="{FF2B5EF4-FFF2-40B4-BE49-F238E27FC236}">
                <a16:creationId xmlns:a16="http://schemas.microsoft.com/office/drawing/2014/main" id="{138436E1-FADC-A6F7-63D3-3ACD54128C8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86" r="2986" b="-1"/>
          <a:stretch/>
        </p:blipFill>
        <p:spPr>
          <a:xfrm>
            <a:off x="4655310" y="10"/>
            <a:ext cx="7536687" cy="6857990"/>
          </a:xfrm>
          <a:prstGeom prst="rect">
            <a:avLst/>
          </a:prstGeom>
        </p:spPr>
      </p:pic>
      <p:sp>
        <p:nvSpPr>
          <p:cNvPr id="3" name="Slide Number Placeholder 2">
            <a:extLst>
              <a:ext uri="{FF2B5EF4-FFF2-40B4-BE49-F238E27FC236}">
                <a16:creationId xmlns:a16="http://schemas.microsoft.com/office/drawing/2014/main" id="{034455F6-2733-845D-8952-B2A6F404D2F7}"/>
              </a:ext>
            </a:extLst>
          </p:cNvPr>
          <p:cNvSpPr>
            <a:spLocks noGrp="1"/>
          </p:cNvSpPr>
          <p:nvPr>
            <p:ph type="sldNum" sz="quarter" idx="12"/>
          </p:nvPr>
        </p:nvSpPr>
        <p:spPr/>
        <p:txBody>
          <a:bodyPr/>
          <a:lstStyle/>
          <a:p>
            <a:fld id="{E8A0AF27-A61A-4D45-9502-289706C5D664}" type="slidenum">
              <a:rPr lang="en-US" smtClean="0">
                <a:solidFill>
                  <a:schemeClr val="tx1"/>
                </a:solidFill>
              </a:rPr>
              <a:t>51</a:t>
            </a:fld>
            <a:endParaRPr lang="en-US" dirty="0">
              <a:solidFill>
                <a:schemeClr val="tx1"/>
              </a:solidFill>
            </a:endParaRPr>
          </a:p>
        </p:txBody>
      </p:sp>
    </p:spTree>
    <p:extLst>
      <p:ext uri="{BB962C8B-B14F-4D97-AF65-F5344CB8AC3E}">
        <p14:creationId xmlns:p14="http://schemas.microsoft.com/office/powerpoint/2010/main" val="3657281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Person holding credit card using laptop">
            <a:extLst>
              <a:ext uri="{FF2B5EF4-FFF2-40B4-BE49-F238E27FC236}">
                <a16:creationId xmlns:a16="http://schemas.microsoft.com/office/drawing/2014/main" id="{5DE56427-CF85-F13A-95F3-BCC020614F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84" r="-1" b="-1"/>
          <a:stretch/>
        </p:blipFill>
        <p:spPr>
          <a:xfrm>
            <a:off x="1" y="10"/>
            <a:ext cx="7438535"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6B9079-9514-F665-FFE4-5882DF8C21F4}"/>
              </a:ext>
            </a:extLst>
          </p:cNvPr>
          <p:cNvSpPr>
            <a:spLocks noGrp="1"/>
          </p:cNvSpPr>
          <p:nvPr>
            <p:ph type="title"/>
          </p:nvPr>
        </p:nvSpPr>
        <p:spPr>
          <a:xfrm>
            <a:off x="7538720" y="181419"/>
            <a:ext cx="3989077" cy="1113980"/>
          </a:xfrm>
        </p:spPr>
        <p:txBody>
          <a:bodyPr vert="horz" lIns="91440" tIns="45720" rIns="91440" bIns="45720" rtlCol="0" anchor="ctr">
            <a:noAutofit/>
          </a:bodyPr>
          <a:lstStyle/>
          <a:p>
            <a:r>
              <a:rPr lang="en-US" sz="3600" b="1" dirty="0"/>
              <a:t>Financial Analysis</a:t>
            </a:r>
            <a:br>
              <a:rPr lang="en-US" sz="3600" b="1" dirty="0"/>
            </a:br>
            <a:r>
              <a:rPr lang="en-US" sz="3600" b="1" dirty="0"/>
              <a:t>Series 1160</a:t>
            </a:r>
          </a:p>
        </p:txBody>
      </p:sp>
      <p:sp>
        <p:nvSpPr>
          <p:cNvPr id="8" name="Text Placeholder 7">
            <a:extLst>
              <a:ext uri="{FF2B5EF4-FFF2-40B4-BE49-F238E27FC236}">
                <a16:creationId xmlns:a16="http://schemas.microsoft.com/office/drawing/2014/main" id="{BE0FBC42-34BD-08D4-4C4C-6F5E6379D5C1}"/>
              </a:ext>
            </a:extLst>
          </p:cNvPr>
          <p:cNvSpPr>
            <a:spLocks noGrp="1"/>
          </p:cNvSpPr>
          <p:nvPr>
            <p:ph type="body" sz="half" idx="2"/>
          </p:nvPr>
        </p:nvSpPr>
        <p:spPr>
          <a:xfrm>
            <a:off x="7538720" y="1295399"/>
            <a:ext cx="4118111" cy="5381182"/>
          </a:xfrm>
        </p:spPr>
        <p:txBody>
          <a:bodyPr vert="horz" lIns="91440" tIns="45720" rIns="91440" bIns="45720" rtlCol="0">
            <a:noAutofit/>
          </a:bodyPr>
          <a:lstStyle/>
          <a:p>
            <a:pPr>
              <a:spcBef>
                <a:spcPts val="0"/>
              </a:spcBef>
              <a:spcAft>
                <a:spcPts val="1000"/>
              </a:spcAft>
            </a:pPr>
            <a:r>
              <a:rPr lang="en-US" sz="1800" dirty="0"/>
              <a:t>This series includes all positions the duties of which are to direct or perform analytical and evaluative work requiring a comprehensive knowledge of the following:</a:t>
            </a:r>
          </a:p>
          <a:p>
            <a:pPr marL="320040" indent="-320040">
              <a:spcBef>
                <a:spcPts val="0"/>
              </a:spcBef>
              <a:spcAft>
                <a:spcPts val="600"/>
              </a:spcAft>
              <a:buAutoNum type="arabicParenBoth"/>
            </a:pPr>
            <a:r>
              <a:rPr lang="en-US" sz="1800" dirty="0"/>
              <a:t>the theory and principles of finance applicable to the full range of financial operations and transactions involved in the general activities of the various types of business corporate organizations;</a:t>
            </a:r>
          </a:p>
          <a:p>
            <a:pPr marL="320040" indent="-320040">
              <a:spcBef>
                <a:spcPts val="0"/>
              </a:spcBef>
              <a:spcAft>
                <a:spcPts val="600"/>
              </a:spcAft>
              <a:buAutoNum type="arabicParenBoth"/>
            </a:pPr>
            <a:r>
              <a:rPr lang="en-US" sz="1800" dirty="0"/>
              <a:t>the financial and management organization, operations, and practices of such corporate organizations; </a:t>
            </a:r>
          </a:p>
          <a:p>
            <a:pPr marL="320040" indent="-320040">
              <a:spcBef>
                <a:spcPts val="0"/>
              </a:spcBef>
              <a:spcAft>
                <a:spcPts val="600"/>
              </a:spcAft>
              <a:buAutoNum type="arabicParenBoth"/>
            </a:pPr>
            <a:r>
              <a:rPr lang="en-US" sz="1800" dirty="0"/>
              <a:t>pertinent statutory or regulatory provisions; and </a:t>
            </a:r>
          </a:p>
          <a:p>
            <a:pPr marL="320040" indent="-320040">
              <a:spcBef>
                <a:spcPts val="0"/>
              </a:spcBef>
              <a:spcAft>
                <a:spcPts val="600"/>
              </a:spcAft>
              <a:buAutoNum type="arabicParenBoth"/>
            </a:pPr>
            <a:r>
              <a:rPr lang="en-US" sz="1800" dirty="0"/>
              <a:t>related basic economic, accounting, and legal principles. </a:t>
            </a:r>
          </a:p>
        </p:txBody>
      </p:sp>
      <p:sp>
        <p:nvSpPr>
          <p:cNvPr id="3" name="Slide Number Placeholder 2">
            <a:extLst>
              <a:ext uri="{FF2B5EF4-FFF2-40B4-BE49-F238E27FC236}">
                <a16:creationId xmlns:a16="http://schemas.microsoft.com/office/drawing/2014/main" id="{98973071-F466-CCAF-AB27-232EF40DB85F}"/>
              </a:ext>
            </a:extLst>
          </p:cNvPr>
          <p:cNvSpPr>
            <a:spLocks noGrp="1"/>
          </p:cNvSpPr>
          <p:nvPr>
            <p:ph type="sldNum" sz="quarter" idx="12"/>
          </p:nvPr>
        </p:nvSpPr>
        <p:spPr/>
        <p:txBody>
          <a:bodyPr/>
          <a:lstStyle/>
          <a:p>
            <a:fld id="{E8A0AF27-A61A-4D45-9502-289706C5D664}" type="slidenum">
              <a:rPr lang="en-US" smtClean="0">
                <a:solidFill>
                  <a:schemeClr val="tx1"/>
                </a:solidFill>
              </a:rPr>
              <a:t>52</a:t>
            </a:fld>
            <a:endParaRPr lang="en-US" dirty="0">
              <a:solidFill>
                <a:schemeClr val="tx1"/>
              </a:solidFill>
            </a:endParaRPr>
          </a:p>
        </p:txBody>
      </p:sp>
    </p:spTree>
    <p:extLst>
      <p:ext uri="{BB962C8B-B14F-4D97-AF65-F5344CB8AC3E}">
        <p14:creationId xmlns:p14="http://schemas.microsoft.com/office/powerpoint/2010/main" val="3904835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Content Placeholder 11" descr="Person holding tablet">
            <a:extLst>
              <a:ext uri="{FF2B5EF4-FFF2-40B4-BE49-F238E27FC236}">
                <a16:creationId xmlns:a16="http://schemas.microsoft.com/office/drawing/2014/main" id="{55FE6D93-2755-F160-D565-1927611C99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036" r="146" b="-1"/>
          <a:stretch/>
        </p:blipFill>
        <p:spPr>
          <a:xfrm>
            <a:off x="20" y="10"/>
            <a:ext cx="9947062" cy="6857990"/>
          </a:xfrm>
          <a:prstGeom prst="rect">
            <a:avLst/>
          </a:prstGeom>
        </p:spPr>
      </p:pic>
      <p:sp>
        <p:nvSpPr>
          <p:cNvPr id="51" name="Freeform: Shape 5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53" name="Freeform: Shape 5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55" name="Freeform: Shape 5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A0B6EE8-DB9E-DB19-FBB8-13B053266AF9}"/>
              </a:ext>
            </a:extLst>
          </p:cNvPr>
          <p:cNvSpPr>
            <a:spLocks noGrp="1"/>
          </p:cNvSpPr>
          <p:nvPr>
            <p:ph type="title"/>
          </p:nvPr>
        </p:nvSpPr>
        <p:spPr>
          <a:xfrm>
            <a:off x="8140398" y="409981"/>
            <a:ext cx="3059430" cy="1110019"/>
          </a:xfrm>
        </p:spPr>
        <p:txBody>
          <a:bodyPr vert="horz" lIns="91440" tIns="45720" rIns="91440" bIns="45720" rtlCol="0" anchor="b">
            <a:normAutofit/>
          </a:bodyPr>
          <a:lstStyle/>
          <a:p>
            <a:r>
              <a:rPr lang="en-US" sz="3600" b="1" dirty="0"/>
              <a:t>Loan Specialist</a:t>
            </a:r>
            <a:br>
              <a:rPr lang="en-US" sz="3600" b="1" dirty="0"/>
            </a:br>
            <a:r>
              <a:rPr lang="en-US" sz="3600" b="1" dirty="0"/>
              <a:t>Series 1165</a:t>
            </a:r>
          </a:p>
        </p:txBody>
      </p:sp>
      <p:sp>
        <p:nvSpPr>
          <p:cNvPr id="8" name="Text Placeholder 7">
            <a:extLst>
              <a:ext uri="{FF2B5EF4-FFF2-40B4-BE49-F238E27FC236}">
                <a16:creationId xmlns:a16="http://schemas.microsoft.com/office/drawing/2014/main" id="{29127944-4B77-3B18-D145-6E3FD9419F08}"/>
              </a:ext>
            </a:extLst>
          </p:cNvPr>
          <p:cNvSpPr>
            <a:spLocks noGrp="1"/>
          </p:cNvSpPr>
          <p:nvPr>
            <p:ph type="body" sz="half" idx="2"/>
          </p:nvPr>
        </p:nvSpPr>
        <p:spPr>
          <a:xfrm>
            <a:off x="8140398" y="1653190"/>
            <a:ext cx="3832527" cy="4886475"/>
          </a:xfrm>
        </p:spPr>
        <p:txBody>
          <a:bodyPr vert="horz" lIns="91440" tIns="45720" rIns="91440" bIns="45720" rtlCol="0">
            <a:noAutofit/>
          </a:bodyPr>
          <a:lstStyle/>
          <a:p>
            <a:r>
              <a:rPr lang="en-US" sz="1900" dirty="0"/>
              <a:t>This series includes all positions the duties of which are to direct or perform analytical and evaluative work which requires knowledge of the following:</a:t>
            </a:r>
          </a:p>
          <a:p>
            <a:pPr marL="320040" indent="-320040"/>
            <a:r>
              <a:rPr lang="en-US" sz="1900" dirty="0"/>
              <a:t>(1) credit risk factors and lending principles involved in loans of specialized types granted, insured, or guaranteed by the Federal Government; </a:t>
            </a:r>
          </a:p>
          <a:p>
            <a:pPr marL="320040" indent="-320040"/>
            <a:r>
              <a:rPr lang="en-US" sz="1900" dirty="0"/>
              <a:t>(2) financial structures and practices of business organizations concerned with such loans; and </a:t>
            </a:r>
          </a:p>
          <a:p>
            <a:pPr marL="320040" indent="-320040"/>
            <a:r>
              <a:rPr lang="en-US" sz="1900" dirty="0"/>
              <a:t>(3) pertinent statutory, regulatory, and administrative provisions.</a:t>
            </a:r>
          </a:p>
        </p:txBody>
      </p:sp>
      <p:sp>
        <p:nvSpPr>
          <p:cNvPr id="3" name="Slide Number Placeholder 2">
            <a:extLst>
              <a:ext uri="{FF2B5EF4-FFF2-40B4-BE49-F238E27FC236}">
                <a16:creationId xmlns:a16="http://schemas.microsoft.com/office/drawing/2014/main" id="{6A3823B4-4A37-E7FD-CBE7-0E7C9692C9A8}"/>
              </a:ext>
            </a:extLst>
          </p:cNvPr>
          <p:cNvSpPr>
            <a:spLocks noGrp="1"/>
          </p:cNvSpPr>
          <p:nvPr>
            <p:ph type="sldNum" sz="quarter" idx="12"/>
          </p:nvPr>
        </p:nvSpPr>
        <p:spPr/>
        <p:txBody>
          <a:bodyPr/>
          <a:lstStyle/>
          <a:p>
            <a:fld id="{E8A0AF27-A61A-4D45-9502-289706C5D664}" type="slidenum">
              <a:rPr lang="en-US" smtClean="0">
                <a:solidFill>
                  <a:schemeClr val="tx1"/>
                </a:solidFill>
              </a:rPr>
              <a:t>53</a:t>
            </a:fld>
            <a:endParaRPr lang="en-US" dirty="0">
              <a:solidFill>
                <a:schemeClr val="tx1"/>
              </a:solidFill>
            </a:endParaRPr>
          </a:p>
        </p:txBody>
      </p:sp>
    </p:spTree>
    <p:extLst>
      <p:ext uri="{BB962C8B-B14F-4D97-AF65-F5344CB8AC3E}">
        <p14:creationId xmlns:p14="http://schemas.microsoft.com/office/powerpoint/2010/main" val="287321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EE11-03D7-0B1A-4379-0832D9EBB787}"/>
              </a:ext>
            </a:extLst>
          </p:cNvPr>
          <p:cNvSpPr>
            <a:spLocks noGrp="1"/>
          </p:cNvSpPr>
          <p:nvPr>
            <p:ph type="title"/>
          </p:nvPr>
        </p:nvSpPr>
        <p:spPr>
          <a:xfrm>
            <a:off x="552450" y="529331"/>
            <a:ext cx="2466582" cy="1109819"/>
          </a:xfrm>
        </p:spPr>
        <p:txBody>
          <a:bodyPr vert="horz" lIns="91440" tIns="45720" rIns="91440" bIns="45720" rtlCol="0" anchor="b">
            <a:normAutofit/>
          </a:bodyPr>
          <a:lstStyle/>
          <a:p>
            <a:r>
              <a:rPr lang="en-US" sz="3600" b="1" kern="1200" dirty="0">
                <a:solidFill>
                  <a:schemeClr val="tx1"/>
                </a:solidFill>
                <a:latin typeface="+mj-lt"/>
                <a:ea typeface="+mj-ea"/>
                <a:cs typeface="+mj-cs"/>
              </a:rPr>
              <a:t>Realty</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1170</a:t>
            </a:r>
          </a:p>
        </p:txBody>
      </p:sp>
      <p:sp>
        <p:nvSpPr>
          <p:cNvPr id="8" name="Text Placeholder 7">
            <a:extLst>
              <a:ext uri="{FF2B5EF4-FFF2-40B4-BE49-F238E27FC236}">
                <a16:creationId xmlns:a16="http://schemas.microsoft.com/office/drawing/2014/main" id="{E58D8747-A2F9-7820-98EA-31078FF63C50}"/>
              </a:ext>
            </a:extLst>
          </p:cNvPr>
          <p:cNvSpPr>
            <a:spLocks noGrp="1"/>
          </p:cNvSpPr>
          <p:nvPr>
            <p:ph type="body" sz="half" idx="2"/>
          </p:nvPr>
        </p:nvSpPr>
        <p:spPr>
          <a:xfrm>
            <a:off x="552449" y="1849784"/>
            <a:ext cx="4448176" cy="4231454"/>
          </a:xfrm>
        </p:spPr>
        <p:txBody>
          <a:bodyPr vert="horz" lIns="91440" tIns="45720" rIns="91440" bIns="45720" rtlCol="0" anchor="t">
            <a:noAutofit/>
          </a:bodyPr>
          <a:lstStyle/>
          <a:p>
            <a:pPr>
              <a:spcBef>
                <a:spcPts val="0"/>
              </a:spcBef>
              <a:spcAft>
                <a:spcPts val="1000"/>
              </a:spcAft>
            </a:pPr>
            <a:r>
              <a:rPr lang="en-US" sz="1900" dirty="0"/>
              <a:t>This series includes positions the primary duties of which are to perform, advise on, plan, or direct one or more of the following functions: </a:t>
            </a:r>
          </a:p>
          <a:p>
            <a:pPr marL="320040" indent="-320040">
              <a:spcBef>
                <a:spcPts val="0"/>
              </a:spcBef>
              <a:spcAft>
                <a:spcPts val="600"/>
              </a:spcAft>
              <a:buAutoNum type="arabicParenBoth"/>
            </a:pPr>
            <a:r>
              <a:rPr lang="en-US" sz="1900" dirty="0"/>
              <a:t>acquisition of real property; </a:t>
            </a:r>
          </a:p>
          <a:p>
            <a:pPr marL="320040" indent="-320040">
              <a:spcBef>
                <a:spcPts val="0"/>
              </a:spcBef>
              <a:spcAft>
                <a:spcPts val="600"/>
              </a:spcAft>
              <a:buAutoNum type="arabicParenBoth"/>
            </a:pPr>
            <a:r>
              <a:rPr lang="en-US" sz="1900" dirty="0"/>
              <a:t>management of real property in (a) the administration of Federally-owned, Indian-owned, leased, or consigned space or property, or (b) preparation for disposal; or </a:t>
            </a:r>
          </a:p>
          <a:p>
            <a:pPr marL="320040" indent="-320040">
              <a:spcBef>
                <a:spcPts val="0"/>
              </a:spcBef>
              <a:spcAft>
                <a:spcPts val="1000"/>
              </a:spcAft>
              <a:buAutoNum type="arabicParenBoth"/>
            </a:pPr>
            <a:r>
              <a:rPr lang="en-US" sz="1900" dirty="0"/>
              <a:t>disposal of real property. </a:t>
            </a:r>
          </a:p>
          <a:p>
            <a:pPr>
              <a:spcBef>
                <a:spcPts val="0"/>
              </a:spcBef>
              <a:spcAft>
                <a:spcPts val="1000"/>
              </a:spcAft>
            </a:pPr>
            <a:r>
              <a:rPr lang="en-US" sz="1900" dirty="0"/>
              <a:t>The work requires a knowledge of real estate laws, principles, practices, and markets.</a:t>
            </a:r>
          </a:p>
        </p:txBody>
      </p:sp>
      <p:pic>
        <p:nvPicPr>
          <p:cNvPr id="4" name="Content Placeholder 3" descr="picture of a street showing rural business community buildings.">
            <a:extLst>
              <a:ext uri="{FF2B5EF4-FFF2-40B4-BE49-F238E27FC236}">
                <a16:creationId xmlns:a16="http://schemas.microsoft.com/office/drawing/2014/main" id="{CC7A957F-769D-C517-A88C-E807538BF176}"/>
              </a:ext>
              <a:ext uri="{C183D7F6-B498-43B3-948B-1728B52AA6E4}">
                <adec:decorative xmlns:adec="http://schemas.microsoft.com/office/drawing/2017/decorative" val="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74" t="4677" r="4932" b="30923"/>
          <a:stretch/>
        </p:blipFill>
        <p:spPr>
          <a:xfrm>
            <a:off x="5143282" y="1313273"/>
            <a:ext cx="6420069" cy="4231454"/>
          </a:xfrm>
          <a:prstGeom prst="rect">
            <a:avLst/>
          </a:prstGeom>
        </p:spPr>
      </p:pic>
      <p:grpSp>
        <p:nvGrpSpPr>
          <p:cNvPr id="69" name="Group 6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0" name="Rectangle 5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169AFF50-0E9C-74C1-8320-8687F2F21DF4}"/>
              </a:ext>
            </a:extLst>
          </p:cNvPr>
          <p:cNvSpPr>
            <a:spLocks noGrp="1"/>
          </p:cNvSpPr>
          <p:nvPr>
            <p:ph type="sldNum" sz="quarter" idx="12"/>
          </p:nvPr>
        </p:nvSpPr>
        <p:spPr/>
        <p:txBody>
          <a:bodyPr/>
          <a:lstStyle/>
          <a:p>
            <a:fld id="{E8A0AF27-A61A-4D45-9502-289706C5D664}" type="slidenum">
              <a:rPr lang="en-US" smtClean="0">
                <a:solidFill>
                  <a:schemeClr val="tx1"/>
                </a:solidFill>
              </a:rPr>
              <a:t>54</a:t>
            </a:fld>
            <a:endParaRPr lang="en-US" dirty="0">
              <a:solidFill>
                <a:schemeClr val="tx1"/>
              </a:solidFill>
            </a:endParaRPr>
          </a:p>
        </p:txBody>
      </p:sp>
    </p:spTree>
    <p:extLst>
      <p:ext uri="{BB962C8B-B14F-4D97-AF65-F5344CB8AC3E}">
        <p14:creationId xmlns:p14="http://schemas.microsoft.com/office/powerpoint/2010/main" val="3554951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B45C-C7BF-8C9A-7A23-C7F5BD958ACC}"/>
              </a:ext>
            </a:extLst>
          </p:cNvPr>
          <p:cNvSpPr>
            <a:spLocks noGrp="1"/>
          </p:cNvSpPr>
          <p:nvPr>
            <p:ph type="title"/>
          </p:nvPr>
        </p:nvSpPr>
        <p:spPr>
          <a:xfrm>
            <a:off x="8124825" y="1128095"/>
            <a:ext cx="2486025" cy="1129329"/>
          </a:xfrm>
        </p:spPr>
        <p:txBody>
          <a:bodyPr vert="horz" lIns="91440" tIns="45720" rIns="91440" bIns="45720" rtlCol="0" anchor="t">
            <a:normAutofit/>
          </a:bodyPr>
          <a:lstStyle/>
          <a:p>
            <a:r>
              <a:rPr lang="en-US" sz="3600" b="1" dirty="0"/>
              <a:t>Appraising </a:t>
            </a:r>
            <a:br>
              <a:rPr lang="en-US" sz="3600" b="1" dirty="0"/>
            </a:br>
            <a:r>
              <a:rPr lang="en-US" sz="3600" b="1" dirty="0"/>
              <a:t>Series 1171</a:t>
            </a:r>
          </a:p>
        </p:txBody>
      </p:sp>
      <p:pic>
        <p:nvPicPr>
          <p:cNvPr id="4" name="Content Placeholder 3" descr="picture of a woman standing in front of a house and holding a USDA key">
            <a:extLst>
              <a:ext uri="{FF2B5EF4-FFF2-40B4-BE49-F238E27FC236}">
                <a16:creationId xmlns:a16="http://schemas.microsoft.com/office/drawing/2014/main" id="{CE31BF6D-30A6-505B-0073-951A6E8E57D0}"/>
              </a:ext>
              <a:ext uri="{C183D7F6-B498-43B3-948B-1728B52AA6E4}">
                <adec:decorative xmlns:adec="http://schemas.microsoft.com/office/drawing/2017/decorative" val="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96" t="3600" r="5153" b="22331"/>
          <a:stretch/>
        </p:blipFill>
        <p:spPr>
          <a:xfrm>
            <a:off x="0" y="0"/>
            <a:ext cx="7439025" cy="6872242"/>
          </a:xfrm>
          <a:prstGeom prst="rect">
            <a:avLst/>
          </a:prstGeom>
        </p:spPr>
      </p:pic>
      <p:cxnSp>
        <p:nvCxnSpPr>
          <p:cNvPr id="86" name="Straight Connector 85">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7ACF94ED-845D-C277-B554-D18BA35001F4}"/>
              </a:ext>
            </a:extLst>
          </p:cNvPr>
          <p:cNvSpPr>
            <a:spLocks noGrp="1"/>
          </p:cNvSpPr>
          <p:nvPr>
            <p:ph type="body" sz="half" idx="2"/>
          </p:nvPr>
        </p:nvSpPr>
        <p:spPr>
          <a:xfrm>
            <a:off x="8124826" y="2514372"/>
            <a:ext cx="3562350" cy="2905353"/>
          </a:xfrm>
        </p:spPr>
        <p:txBody>
          <a:bodyPr vert="horz" lIns="91440" tIns="45720" rIns="91440" bIns="45720" rtlCol="0">
            <a:normAutofit/>
          </a:bodyPr>
          <a:lstStyle/>
          <a:p>
            <a:pPr>
              <a:spcBef>
                <a:spcPts val="0"/>
              </a:spcBef>
              <a:spcAft>
                <a:spcPts val="1200"/>
              </a:spcAft>
            </a:pPr>
            <a:r>
              <a:rPr lang="en-US" sz="1900" dirty="0"/>
              <a:t>This series covers positions that involve supervising or performing work in appraising and reviewing the appraisals of real or personal property or property interests. </a:t>
            </a:r>
          </a:p>
          <a:p>
            <a:pPr>
              <a:spcBef>
                <a:spcPts val="0"/>
              </a:spcBef>
              <a:spcAft>
                <a:spcPts val="1200"/>
              </a:spcAft>
            </a:pPr>
            <a:r>
              <a:rPr lang="en-US" sz="1900" dirty="0"/>
              <a:t>These positions require technical knowledge and skill in the application of the principles, practices, and techniques of appraisal.</a:t>
            </a:r>
          </a:p>
        </p:txBody>
      </p:sp>
      <p:sp>
        <p:nvSpPr>
          <p:cNvPr id="3" name="Slide Number Placeholder 2">
            <a:extLst>
              <a:ext uri="{FF2B5EF4-FFF2-40B4-BE49-F238E27FC236}">
                <a16:creationId xmlns:a16="http://schemas.microsoft.com/office/drawing/2014/main" id="{EF3FD90A-EA64-63DA-AE63-D572767C0E88}"/>
              </a:ext>
            </a:extLst>
          </p:cNvPr>
          <p:cNvSpPr>
            <a:spLocks noGrp="1"/>
          </p:cNvSpPr>
          <p:nvPr>
            <p:ph type="sldNum" sz="quarter" idx="12"/>
          </p:nvPr>
        </p:nvSpPr>
        <p:spPr/>
        <p:txBody>
          <a:bodyPr/>
          <a:lstStyle/>
          <a:p>
            <a:fld id="{E8A0AF27-A61A-4D45-9502-289706C5D664}" type="slidenum">
              <a:rPr lang="en-US" smtClean="0">
                <a:solidFill>
                  <a:schemeClr val="tx1"/>
                </a:solidFill>
              </a:rPr>
              <a:t>55</a:t>
            </a:fld>
            <a:endParaRPr lang="en-US" dirty="0">
              <a:solidFill>
                <a:schemeClr val="tx1"/>
              </a:solidFill>
            </a:endParaRPr>
          </a:p>
        </p:txBody>
      </p:sp>
    </p:spTree>
    <p:extLst>
      <p:ext uri="{BB962C8B-B14F-4D97-AF65-F5344CB8AC3E}">
        <p14:creationId xmlns:p14="http://schemas.microsoft.com/office/powerpoint/2010/main" val="432049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descr="Skyscrapers shown from view looking up">
            <a:extLst>
              <a:ext uri="{FF2B5EF4-FFF2-40B4-BE49-F238E27FC236}">
                <a16:creationId xmlns:a16="http://schemas.microsoft.com/office/drawing/2014/main" id="{7E830AD4-B534-FB7B-50EE-CFFAA2A54D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5882" b="-1"/>
          <a:stretch/>
        </p:blipFill>
        <p:spPr>
          <a:xfrm>
            <a:off x="3058159" y="0"/>
            <a:ext cx="9130791" cy="6857990"/>
          </a:xfrm>
          <a:prstGeom prst="rect">
            <a:avLst/>
          </a:prstGeom>
        </p:spPr>
      </p:pic>
      <p:sp>
        <p:nvSpPr>
          <p:cNvPr id="89" name="Rectangle 8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2E44DD-5998-08F0-155D-8ACBA181DB8B}"/>
              </a:ext>
            </a:extLst>
          </p:cNvPr>
          <p:cNvSpPr>
            <a:spLocks noGrp="1"/>
          </p:cNvSpPr>
          <p:nvPr>
            <p:ph type="title"/>
          </p:nvPr>
        </p:nvSpPr>
        <p:spPr>
          <a:xfrm>
            <a:off x="225670" y="162560"/>
            <a:ext cx="3937385" cy="1487607"/>
          </a:xfrm>
        </p:spPr>
        <p:txBody>
          <a:bodyPr vert="horz" lIns="91440" tIns="45720" rIns="91440" bIns="45720" rtlCol="0" anchor="ctr">
            <a:noAutofit/>
          </a:bodyPr>
          <a:lstStyle/>
          <a:p>
            <a:r>
              <a:rPr lang="en-US" sz="3600" b="1" dirty="0"/>
              <a:t>Building Management</a:t>
            </a:r>
            <a:br>
              <a:rPr lang="en-US" sz="3600" b="1" dirty="0"/>
            </a:br>
            <a:r>
              <a:rPr lang="en-US" sz="3600" b="1" dirty="0"/>
              <a:t>Series 1176</a:t>
            </a:r>
          </a:p>
        </p:txBody>
      </p:sp>
      <p:sp>
        <p:nvSpPr>
          <p:cNvPr id="8" name="Text Placeholder 7">
            <a:extLst>
              <a:ext uri="{FF2B5EF4-FFF2-40B4-BE49-F238E27FC236}">
                <a16:creationId xmlns:a16="http://schemas.microsoft.com/office/drawing/2014/main" id="{F2813C46-7BB1-8538-EE4B-CE0875EB8DCE}"/>
              </a:ext>
            </a:extLst>
          </p:cNvPr>
          <p:cNvSpPr>
            <a:spLocks noGrp="1"/>
          </p:cNvSpPr>
          <p:nvPr>
            <p:ph type="body" sz="half" idx="2"/>
          </p:nvPr>
        </p:nvSpPr>
        <p:spPr>
          <a:xfrm>
            <a:off x="194115" y="1828708"/>
            <a:ext cx="4154365" cy="5207832"/>
          </a:xfrm>
        </p:spPr>
        <p:txBody>
          <a:bodyPr vert="horz" lIns="91440" tIns="45720" rIns="91440" bIns="45720" rtlCol="0">
            <a:noAutofit/>
          </a:bodyPr>
          <a:lstStyle/>
          <a:p>
            <a:pPr>
              <a:spcBef>
                <a:spcPts val="0"/>
              </a:spcBef>
              <a:spcAft>
                <a:spcPts val="1000"/>
              </a:spcAft>
            </a:pPr>
            <a:r>
              <a:rPr lang="en-US" sz="1800" dirty="0"/>
              <a:t>This series covers positions that involve the management of buildings and other facilities that provide organizations with appropriate office space and essential building services. </a:t>
            </a:r>
          </a:p>
          <a:p>
            <a:pPr>
              <a:spcBef>
                <a:spcPts val="0"/>
              </a:spcBef>
              <a:spcAft>
                <a:spcPts val="1000"/>
              </a:spcAft>
            </a:pPr>
            <a:r>
              <a:rPr lang="en-US" sz="1800" dirty="0"/>
              <a:t>Employees in this series typically perform one or more of the following functions: </a:t>
            </a:r>
          </a:p>
          <a:p>
            <a:pPr marL="320040" indent="-320040">
              <a:spcBef>
                <a:spcPts val="0"/>
              </a:spcBef>
              <a:spcAft>
                <a:spcPts val="600"/>
              </a:spcAft>
              <a:buAutoNum type="arabicParenBoth"/>
            </a:pPr>
            <a:r>
              <a:rPr lang="en-US" sz="1800" dirty="0"/>
              <a:t>apply business knowledge to manage, or assist in managing, the operation of one or more buildings and the surrounding property; </a:t>
            </a:r>
          </a:p>
          <a:p>
            <a:pPr marL="320040" indent="-320040">
              <a:spcBef>
                <a:spcPts val="0"/>
              </a:spcBef>
              <a:spcAft>
                <a:spcPts val="600"/>
              </a:spcAft>
              <a:buAutoNum type="arabicParenBoth"/>
            </a:pPr>
            <a:r>
              <a:rPr lang="en-US" sz="1800" dirty="0"/>
              <a:t>direct comprehensive building management programs; or </a:t>
            </a:r>
          </a:p>
          <a:p>
            <a:pPr marL="320040" indent="-320040">
              <a:spcBef>
                <a:spcPts val="0"/>
              </a:spcBef>
              <a:spcAft>
                <a:spcPts val="1000"/>
              </a:spcAft>
              <a:buAutoNum type="arabicParenBoth"/>
            </a:pPr>
            <a:r>
              <a:rPr lang="en-US" sz="1800" dirty="0"/>
              <a:t>perform staff level work in the study of building management methods and the development of standard building management practices. </a:t>
            </a:r>
          </a:p>
        </p:txBody>
      </p:sp>
      <p:sp>
        <p:nvSpPr>
          <p:cNvPr id="3" name="Slide Number Placeholder 2">
            <a:extLst>
              <a:ext uri="{FF2B5EF4-FFF2-40B4-BE49-F238E27FC236}">
                <a16:creationId xmlns:a16="http://schemas.microsoft.com/office/drawing/2014/main" id="{8135532B-0C5B-5334-BA44-3ADEC2A8EED7}"/>
              </a:ext>
            </a:extLst>
          </p:cNvPr>
          <p:cNvSpPr>
            <a:spLocks noGrp="1"/>
          </p:cNvSpPr>
          <p:nvPr>
            <p:ph type="sldNum" sz="quarter" idx="12"/>
          </p:nvPr>
        </p:nvSpPr>
        <p:spPr/>
        <p:txBody>
          <a:bodyPr/>
          <a:lstStyle/>
          <a:p>
            <a:fld id="{E8A0AF27-A61A-4D45-9502-289706C5D664}" type="slidenum">
              <a:rPr lang="en-US" smtClean="0">
                <a:solidFill>
                  <a:schemeClr val="bg1"/>
                </a:solidFill>
              </a:rPr>
              <a:t>56</a:t>
            </a:fld>
            <a:endParaRPr lang="en-US" dirty="0">
              <a:solidFill>
                <a:schemeClr val="bg1"/>
              </a:solidFill>
            </a:endParaRPr>
          </a:p>
        </p:txBody>
      </p:sp>
    </p:spTree>
    <p:extLst>
      <p:ext uri="{BB962C8B-B14F-4D97-AF65-F5344CB8AC3E}">
        <p14:creationId xmlns:p14="http://schemas.microsoft.com/office/powerpoint/2010/main" val="669600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1B0648-E1B8-CE87-F7AD-1BFDC500F1B7}"/>
              </a:ext>
            </a:extLst>
          </p:cNvPr>
          <p:cNvSpPr>
            <a:spLocks noGrp="1"/>
          </p:cNvSpPr>
          <p:nvPr>
            <p:ph type="title"/>
          </p:nvPr>
        </p:nvSpPr>
        <p:spPr>
          <a:xfrm>
            <a:off x="6390639" y="242099"/>
            <a:ext cx="5535509" cy="1180301"/>
          </a:xfrm>
        </p:spPr>
        <p:txBody>
          <a:bodyPr vert="horz" lIns="91440" tIns="45720" rIns="91440" bIns="45720" rtlCol="0" anchor="b">
            <a:normAutofit fontScale="90000"/>
          </a:bodyPr>
          <a:lstStyle/>
          <a:p>
            <a:br>
              <a:rPr lang="en-US" sz="3400" b="1" dirty="0"/>
            </a:br>
            <a:br>
              <a:rPr lang="en-US" sz="3400" b="1" dirty="0"/>
            </a:br>
            <a:r>
              <a:rPr lang="en-US" sz="4000" b="1" dirty="0"/>
              <a:t>Business and Industry Student Trainee Series 1199</a:t>
            </a:r>
          </a:p>
        </p:txBody>
      </p:sp>
      <p:pic>
        <p:nvPicPr>
          <p:cNvPr id="5" name="Content Placeholder 4" descr="Teacher pointing at laptop screen to young students">
            <a:extLst>
              <a:ext uri="{FF2B5EF4-FFF2-40B4-BE49-F238E27FC236}">
                <a16:creationId xmlns:a16="http://schemas.microsoft.com/office/drawing/2014/main" id="{0FD9431F-40AF-2652-62CB-01D056DB2E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33" r="11537" b="-1"/>
          <a:stretch/>
        </p:blipFill>
        <p:spPr>
          <a:xfrm>
            <a:off x="5924" y="432"/>
            <a:ext cx="6305981" cy="6408308"/>
          </a:xfrm>
          <a:prstGeom prst="rect">
            <a:avLst/>
          </a:prstGeom>
        </p:spPr>
      </p:pic>
      <p:sp>
        <p:nvSpPr>
          <p:cNvPr id="8" name="Text Placeholder 7">
            <a:extLst>
              <a:ext uri="{FF2B5EF4-FFF2-40B4-BE49-F238E27FC236}">
                <a16:creationId xmlns:a16="http://schemas.microsoft.com/office/drawing/2014/main" id="{9D2AFB00-280E-5260-8F2D-2716247D33F9}"/>
              </a:ext>
            </a:extLst>
          </p:cNvPr>
          <p:cNvSpPr>
            <a:spLocks noGrp="1"/>
          </p:cNvSpPr>
          <p:nvPr>
            <p:ph type="body" sz="half" idx="2"/>
          </p:nvPr>
        </p:nvSpPr>
        <p:spPr>
          <a:xfrm>
            <a:off x="6311909" y="1422400"/>
            <a:ext cx="5614240" cy="4986339"/>
          </a:xfrm>
        </p:spPr>
        <p:txBody>
          <a:bodyPr vert="horz" lIns="91440" tIns="45720" rIns="91440" bIns="45720" rtlCol="0">
            <a:noAutofit/>
          </a:bodyPr>
          <a:lstStyle/>
          <a:p>
            <a:pPr>
              <a:spcBef>
                <a:spcPts val="0"/>
              </a:spcBef>
              <a:spcAft>
                <a:spcPts val="1000"/>
              </a:spcAft>
            </a:pPr>
            <a:r>
              <a:rPr lang="en-US" dirty="0"/>
              <a:t>The incumbent of the position serves as a student trainee under the Pathways Internship Program. This program is designed to provide the student with paid work experience and orient them to the mission of the U.S. Geological Survey and the benefits and conditions of a Federal career. </a:t>
            </a:r>
          </a:p>
          <a:p>
            <a:pPr>
              <a:spcBef>
                <a:spcPts val="0"/>
              </a:spcBef>
              <a:spcAft>
                <a:spcPts val="1200"/>
              </a:spcAft>
            </a:pPr>
            <a:r>
              <a:rPr lang="en-US" dirty="0"/>
              <a:t>The position also provides formal periods  of work and study while the student is enrolled in school, the conditions of which are outlined in the Working Agreement that the student and the employing Office must signed. A standard Position Description (PD) covers identical positions in multiple locations of an organization. </a:t>
            </a:r>
            <a:r>
              <a:rPr lang="en-US" dirty="0">
                <a:cs typeface="Arial" panose="020B0604020202020204" pitchFamily="34" charset="0"/>
              </a:rPr>
              <a:t>For more information, please visit: </a:t>
            </a:r>
          </a:p>
          <a:p>
            <a:pPr marL="347472" indent="-342900">
              <a:spcBef>
                <a:spcPts val="0"/>
              </a:spcBef>
              <a:spcAft>
                <a:spcPts val="1000"/>
              </a:spcAft>
              <a:buFont typeface="Arial" panose="020B0604020202020204" pitchFamily="34" charset="0"/>
              <a:buChar char="•"/>
            </a:pPr>
            <a:r>
              <a:rPr lang="en-US" dirty="0">
                <a:cs typeface="Arial" panose="020B0604020202020204" pitchFamily="34" charset="0"/>
              </a:rPr>
              <a:t>USA Jobs Student Hiring </a:t>
            </a:r>
            <a:r>
              <a:rPr lang="en-US"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https://help.usajobs.gov/working-in-government/unique-hiring-paths/students</a:t>
            </a:r>
            <a:endParaRPr lang="en-US" dirty="0">
              <a:cs typeface="Arial" panose="020B0604020202020204" pitchFamily="34" charset="0"/>
            </a:endParaRPr>
          </a:p>
          <a:p>
            <a:pPr marL="342900" indent="-342900">
              <a:spcBef>
                <a:spcPts val="0"/>
              </a:spcBef>
              <a:spcAft>
                <a:spcPts val="1000"/>
              </a:spcAft>
              <a:buFont typeface="Arial" panose="020B0604020202020204" pitchFamily="34" charset="0"/>
              <a:buChar char="•"/>
            </a:pPr>
            <a:r>
              <a:rPr lang="en-US" dirty="0">
                <a:cs typeface="Arial" panose="020B0604020202020204" pitchFamily="34" charset="0"/>
              </a:rPr>
              <a:t>USDA Internships and Career Opportunities </a:t>
            </a:r>
            <a:r>
              <a:rPr lang="en-US" dirty="0">
                <a:cs typeface="Arial" panose="020B0604020202020204" pitchFamily="34" charset="0"/>
                <a:hlinkClick r:id="rId4">
                  <a:extLst>
                    <a:ext uri="{A12FA001-AC4F-418D-AE19-62706E023703}">
                      <ahyp:hlinkClr xmlns:ahyp="http://schemas.microsoft.com/office/drawing/2018/hyperlinkcolor" val="tx"/>
                    </a:ext>
                  </a:extLst>
                </a:hlinkClick>
              </a:rPr>
              <a:t>     </a:t>
            </a:r>
            <a:r>
              <a:rPr lang="en-US" dirty="0">
                <a:solidFill>
                  <a:srgbClr val="0070C0"/>
                </a:solidFill>
                <a:cs typeface="Arial" panose="020B0604020202020204" pitchFamily="34" charset="0"/>
                <a:hlinkClick r:id="rId4">
                  <a:extLst>
                    <a:ext uri="{A12FA001-AC4F-418D-AE19-62706E023703}">
                      <ahyp:hlinkClr xmlns:ahyp="http://schemas.microsoft.com/office/drawing/2018/hyperlinkcolor" val="tx"/>
                    </a:ext>
                  </a:extLst>
                </a:hlinkClick>
              </a:rPr>
              <a:t>https://www.usda.gov/youth/career</a:t>
            </a:r>
            <a:endParaRPr lang="en-US" dirty="0">
              <a:cs typeface="Arial" panose="020B0604020202020204" pitchFamily="34" charset="0"/>
            </a:endParaRPr>
          </a:p>
          <a:p>
            <a:pPr marL="342900" indent="-342900">
              <a:spcBef>
                <a:spcPts val="0"/>
              </a:spcBef>
              <a:buFont typeface="Arial" panose="020B0604020202020204" pitchFamily="34" charset="0"/>
              <a:buChar char="•"/>
            </a:pPr>
            <a:r>
              <a:rPr lang="en-US" b="0" i="0" dirty="0">
                <a:effectLst/>
              </a:rPr>
              <a:t>OPM Student &amp; Recent Graduate Hiring</a:t>
            </a:r>
            <a:endParaRPr lang="en-US" b="0" i="0" dirty="0">
              <a:effectLst/>
              <a:hlinkClick r:id="rId5">
                <a:extLst>
                  <a:ext uri="{A12FA001-AC4F-418D-AE19-62706E023703}">
                    <ahyp:hlinkClr xmlns:ahyp="http://schemas.microsoft.com/office/drawing/2018/hyperlinkcolor" val="tx"/>
                  </a:ext>
                </a:extLst>
              </a:hlinkClick>
            </a:endParaRPr>
          </a:p>
          <a:p>
            <a:pPr marL="347472">
              <a:lnSpc>
                <a:spcPct val="100000"/>
              </a:lnSpc>
              <a:spcBef>
                <a:spcPts val="0"/>
              </a:spcBef>
            </a:pPr>
            <a:r>
              <a:rPr lang="en-US" b="0" i="0" u="sng" dirty="0">
                <a:solidFill>
                  <a:srgbClr val="0563C1"/>
                </a:solidFill>
                <a:effectLst/>
                <a:hlinkClick r:id="rId5">
                  <a:extLst>
                    <a:ext uri="{A12FA001-AC4F-418D-AE19-62706E023703}">
                      <ahyp:hlinkClr xmlns:ahyp="http://schemas.microsoft.com/office/drawing/2018/hyperlinkcolor" val="tx"/>
                    </a:ext>
                  </a:extLst>
                </a:hlinkClick>
              </a:rPr>
              <a:t>Pathways Internship, Recent Graduate and Presidential Management Fellow Programs</a:t>
            </a:r>
            <a:endParaRPr lang="en-US" b="0" i="0" dirty="0">
              <a:solidFill>
                <a:srgbClr val="1B1B1B"/>
              </a:solidFill>
              <a:effectLst/>
            </a:endParaRPr>
          </a:p>
          <a:p>
            <a:pPr>
              <a:spcBef>
                <a:spcPts val="0"/>
              </a:spcBef>
              <a:spcAft>
                <a:spcPts val="1000"/>
              </a:spcAft>
            </a:pPr>
            <a:endParaRPr lang="en-US" sz="1900" dirty="0"/>
          </a:p>
        </p:txBody>
      </p:sp>
      <p:sp>
        <p:nvSpPr>
          <p:cNvPr id="56" name="Rectangle 5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1BD4B6C-409C-6F63-CB5E-EBF9E67CB184}"/>
              </a:ext>
            </a:extLst>
          </p:cNvPr>
          <p:cNvSpPr>
            <a:spLocks noGrp="1"/>
          </p:cNvSpPr>
          <p:nvPr>
            <p:ph type="sldNum" sz="quarter" idx="12"/>
          </p:nvPr>
        </p:nvSpPr>
        <p:spPr/>
        <p:txBody>
          <a:bodyPr/>
          <a:lstStyle/>
          <a:p>
            <a:fld id="{E8A0AF27-A61A-4D45-9502-289706C5D664}" type="slidenum">
              <a:rPr lang="en-US" smtClean="0">
                <a:solidFill>
                  <a:schemeClr val="bg1"/>
                </a:solidFill>
              </a:rPr>
              <a:t>57</a:t>
            </a:fld>
            <a:endParaRPr lang="en-US" dirty="0">
              <a:solidFill>
                <a:schemeClr val="bg1"/>
              </a:solidFill>
            </a:endParaRPr>
          </a:p>
        </p:txBody>
      </p:sp>
    </p:spTree>
    <p:extLst>
      <p:ext uri="{BB962C8B-B14F-4D97-AF65-F5344CB8AC3E}">
        <p14:creationId xmlns:p14="http://schemas.microsoft.com/office/powerpoint/2010/main" val="2287138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Man analyzing data on a two computer  screens">
            <a:extLst>
              <a:ext uri="{FF2B5EF4-FFF2-40B4-BE49-F238E27FC236}">
                <a16:creationId xmlns:a16="http://schemas.microsoft.com/office/drawing/2014/main" id="{BB2AF615-FA84-86EA-EC6F-0CB7AB646B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C37EE3-29E9-EB9A-4B40-3B43504B4098}"/>
              </a:ext>
            </a:extLst>
          </p:cNvPr>
          <p:cNvSpPr>
            <a:spLocks noGrp="1"/>
          </p:cNvSpPr>
          <p:nvPr>
            <p:ph type="title"/>
          </p:nvPr>
        </p:nvSpPr>
        <p:spPr>
          <a:xfrm>
            <a:off x="8634848" y="615033"/>
            <a:ext cx="2496448" cy="1088149"/>
          </a:xfrm>
        </p:spPr>
        <p:txBody>
          <a:bodyPr vert="horz" lIns="91440" tIns="45720" rIns="91440" bIns="45720" rtlCol="0" anchor="ctr">
            <a:normAutofit/>
          </a:bodyPr>
          <a:lstStyle/>
          <a:p>
            <a:r>
              <a:rPr lang="en-US" sz="3600" b="1" dirty="0"/>
              <a:t>Statistics</a:t>
            </a:r>
            <a:br>
              <a:rPr lang="en-US" sz="3600" b="1" dirty="0"/>
            </a:br>
            <a:r>
              <a:rPr lang="en-US" sz="3600" b="1" dirty="0"/>
              <a:t>Series 1530</a:t>
            </a:r>
          </a:p>
        </p:txBody>
      </p:sp>
      <p:sp>
        <p:nvSpPr>
          <p:cNvPr id="8" name="Text Placeholder 7">
            <a:extLst>
              <a:ext uri="{FF2B5EF4-FFF2-40B4-BE49-F238E27FC236}">
                <a16:creationId xmlns:a16="http://schemas.microsoft.com/office/drawing/2014/main" id="{DC1A9D6E-7B2B-27BE-D2B7-CDDC0A13A268}"/>
              </a:ext>
            </a:extLst>
          </p:cNvPr>
          <p:cNvSpPr>
            <a:spLocks noGrp="1"/>
          </p:cNvSpPr>
          <p:nvPr>
            <p:ph type="body" sz="half" idx="2"/>
          </p:nvPr>
        </p:nvSpPr>
        <p:spPr>
          <a:xfrm>
            <a:off x="8634848" y="2158322"/>
            <a:ext cx="3233302" cy="2541355"/>
          </a:xfrm>
        </p:spPr>
        <p:txBody>
          <a:bodyPr vert="horz" lIns="91440" tIns="45720" rIns="91440" bIns="45720" rtlCol="0">
            <a:normAutofit/>
          </a:bodyPr>
          <a:lstStyle/>
          <a:p>
            <a:r>
              <a:rPr lang="en-US" sz="1900" dirty="0"/>
              <a:t>This series covers positions that manage, supervise, lead, or perform scientific work or provide professional consultation in applying statistical theories, techniques, and methods to gather, analyze, interpret, and/or report quantified information.</a:t>
            </a:r>
          </a:p>
        </p:txBody>
      </p:sp>
      <p:sp>
        <p:nvSpPr>
          <p:cNvPr id="3" name="Slide Number Placeholder 2">
            <a:extLst>
              <a:ext uri="{FF2B5EF4-FFF2-40B4-BE49-F238E27FC236}">
                <a16:creationId xmlns:a16="http://schemas.microsoft.com/office/drawing/2014/main" id="{0A19DEF7-C03C-A79E-54A1-A2FD6A4F1FD4}"/>
              </a:ext>
            </a:extLst>
          </p:cNvPr>
          <p:cNvSpPr>
            <a:spLocks noGrp="1"/>
          </p:cNvSpPr>
          <p:nvPr>
            <p:ph type="sldNum" sz="quarter" idx="12"/>
          </p:nvPr>
        </p:nvSpPr>
        <p:spPr/>
        <p:txBody>
          <a:bodyPr/>
          <a:lstStyle/>
          <a:p>
            <a:fld id="{E8A0AF27-A61A-4D45-9502-289706C5D664}" type="slidenum">
              <a:rPr lang="en-US" smtClean="0">
                <a:solidFill>
                  <a:schemeClr val="tx1"/>
                </a:solidFill>
              </a:rPr>
              <a:t>58</a:t>
            </a:fld>
            <a:endParaRPr lang="en-US" dirty="0">
              <a:solidFill>
                <a:schemeClr val="tx1"/>
              </a:solidFill>
            </a:endParaRPr>
          </a:p>
        </p:txBody>
      </p:sp>
    </p:spTree>
    <p:extLst>
      <p:ext uri="{BB962C8B-B14F-4D97-AF65-F5344CB8AC3E}">
        <p14:creationId xmlns:p14="http://schemas.microsoft.com/office/powerpoint/2010/main" val="1386861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EF8ED1-02F8-8135-FC5C-19E2A3FDA7E6}"/>
              </a:ext>
            </a:extLst>
          </p:cNvPr>
          <p:cNvSpPr>
            <a:spLocks noGrp="1"/>
          </p:cNvSpPr>
          <p:nvPr>
            <p:ph type="title"/>
          </p:nvPr>
        </p:nvSpPr>
        <p:spPr>
          <a:xfrm>
            <a:off x="643278" y="768096"/>
            <a:ext cx="3429000" cy="1590496"/>
          </a:xfrm>
        </p:spPr>
        <p:txBody>
          <a:bodyPr vert="horz" lIns="91440" tIns="45720" rIns="91440" bIns="45720" rtlCol="0" anchor="b">
            <a:noAutofit/>
          </a:bodyPr>
          <a:lstStyle/>
          <a:p>
            <a:r>
              <a:rPr lang="en-US" sz="3600" b="1" kern="1200" dirty="0">
                <a:solidFill>
                  <a:schemeClr val="tx1"/>
                </a:solidFill>
                <a:latin typeface="+mj-lt"/>
                <a:ea typeface="+mj-ea"/>
                <a:cs typeface="+mj-cs"/>
              </a:rPr>
              <a:t>Transportation</a:t>
            </a:r>
            <a:r>
              <a:rPr lang="en-US" sz="3600" b="1" dirty="0"/>
              <a:t> Specialist</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Series 2101</a:t>
            </a:r>
          </a:p>
        </p:txBody>
      </p:sp>
      <p:sp>
        <p:nvSpPr>
          <p:cNvPr id="7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3A9E7B3-8696-90FF-38E0-C92DFB7A4D80}"/>
              </a:ext>
            </a:extLst>
          </p:cNvPr>
          <p:cNvSpPr>
            <a:spLocks noGrp="1"/>
          </p:cNvSpPr>
          <p:nvPr>
            <p:ph type="body" sz="half" idx="2"/>
          </p:nvPr>
        </p:nvSpPr>
        <p:spPr>
          <a:xfrm>
            <a:off x="643278" y="3070300"/>
            <a:ext cx="3862047" cy="1993392"/>
          </a:xfrm>
        </p:spPr>
        <p:txBody>
          <a:bodyPr vert="horz" lIns="91440" tIns="45720" rIns="91440" bIns="45720" rtlCol="0" anchor="t">
            <a:normAutofit/>
          </a:bodyPr>
          <a:lstStyle/>
          <a:p>
            <a:r>
              <a:rPr lang="en-US" sz="1900" dirty="0"/>
              <a:t>This series covers all administrative positions the duties of which are to advise, supervise, or perform work that involves two or more specialized transportation functions or other transportation work not specifically included in other series of this group.</a:t>
            </a:r>
          </a:p>
        </p:txBody>
      </p:sp>
      <p:pic>
        <p:nvPicPr>
          <p:cNvPr id="7" name="Content Placeholder 6" descr="Airplane taking off with city lights in background">
            <a:extLst>
              <a:ext uri="{FF2B5EF4-FFF2-40B4-BE49-F238E27FC236}">
                <a16:creationId xmlns:a16="http://schemas.microsoft.com/office/drawing/2014/main" id="{DAA15EF5-F527-B4A3-6A8F-45DECE6A95B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465" r="14223"/>
          <a:stretch/>
        </p:blipFill>
        <p:spPr>
          <a:xfrm>
            <a:off x="4645002" y="980857"/>
            <a:ext cx="6903720" cy="4896286"/>
          </a:xfrm>
          <a:prstGeom prst="rect">
            <a:avLst/>
          </a:prstGeom>
        </p:spPr>
      </p:pic>
      <p:sp>
        <p:nvSpPr>
          <p:cNvPr id="3" name="Slide Number Placeholder 2">
            <a:extLst>
              <a:ext uri="{FF2B5EF4-FFF2-40B4-BE49-F238E27FC236}">
                <a16:creationId xmlns:a16="http://schemas.microsoft.com/office/drawing/2014/main" id="{68F53755-259C-5CE4-A7B1-360C62569944}"/>
              </a:ext>
            </a:extLst>
          </p:cNvPr>
          <p:cNvSpPr>
            <a:spLocks noGrp="1"/>
          </p:cNvSpPr>
          <p:nvPr>
            <p:ph type="sldNum" sz="quarter" idx="12"/>
          </p:nvPr>
        </p:nvSpPr>
        <p:spPr/>
        <p:txBody>
          <a:bodyPr/>
          <a:lstStyle/>
          <a:p>
            <a:fld id="{E8A0AF27-A61A-4D45-9502-289706C5D664}" type="slidenum">
              <a:rPr lang="en-US" smtClean="0">
                <a:solidFill>
                  <a:schemeClr val="tx1"/>
                </a:solidFill>
              </a:rPr>
              <a:t>59</a:t>
            </a:fld>
            <a:endParaRPr lang="en-US" dirty="0">
              <a:solidFill>
                <a:schemeClr val="tx1"/>
              </a:solidFill>
            </a:endParaRPr>
          </a:p>
        </p:txBody>
      </p:sp>
    </p:spTree>
    <p:extLst>
      <p:ext uri="{BB962C8B-B14F-4D97-AF65-F5344CB8AC3E}">
        <p14:creationId xmlns:p14="http://schemas.microsoft.com/office/powerpoint/2010/main" val="248098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02DA9-09EA-A037-88E1-D41F8918764E}"/>
              </a:ext>
            </a:extLst>
          </p:cNvPr>
          <p:cNvSpPr>
            <a:spLocks noGrp="1"/>
          </p:cNvSpPr>
          <p:nvPr>
            <p:ph type="title"/>
          </p:nvPr>
        </p:nvSpPr>
        <p:spPr>
          <a:xfrm>
            <a:off x="2235201" y="642576"/>
            <a:ext cx="7874000" cy="561977"/>
          </a:xfrm>
        </p:spPr>
        <p:txBody>
          <a:bodyPr vert="horz" lIns="91440" tIns="45720" rIns="91440" bIns="45720" rtlCol="0" anchor="ctr">
            <a:noAutofit/>
          </a:bodyPr>
          <a:lstStyle/>
          <a:p>
            <a:pPr algn="ctr"/>
            <a:r>
              <a:rPr lang="en-US" sz="3600" b="1" dirty="0"/>
              <a:t>Physical Security Specialist Series 0080</a:t>
            </a:r>
          </a:p>
        </p:txBody>
      </p:sp>
      <p:sp>
        <p:nvSpPr>
          <p:cNvPr id="8" name="Text Placeholder 7">
            <a:extLst>
              <a:ext uri="{FF2B5EF4-FFF2-40B4-BE49-F238E27FC236}">
                <a16:creationId xmlns:a16="http://schemas.microsoft.com/office/drawing/2014/main" id="{5CEB13E4-9699-015C-3ED1-26345AC6E35F}"/>
              </a:ext>
            </a:extLst>
          </p:cNvPr>
          <p:cNvSpPr>
            <a:spLocks noGrp="1"/>
          </p:cNvSpPr>
          <p:nvPr>
            <p:ph type="body" sz="half" idx="2"/>
          </p:nvPr>
        </p:nvSpPr>
        <p:spPr>
          <a:xfrm>
            <a:off x="838200" y="1991382"/>
            <a:ext cx="3990968" cy="3666468"/>
          </a:xfrm>
        </p:spPr>
        <p:txBody>
          <a:bodyPr vert="horz" lIns="91440" tIns="45720" rIns="91440" bIns="45720" rtlCol="0">
            <a:normAutofit/>
          </a:bodyPr>
          <a:lstStyle/>
          <a:p>
            <a:pPr>
              <a:spcBef>
                <a:spcPts val="0"/>
              </a:spcBef>
              <a:spcAft>
                <a:spcPts val="1200"/>
              </a:spcAft>
            </a:pPr>
            <a:r>
              <a:rPr lang="en-US" sz="1900" dirty="0"/>
              <a:t>This series covers positions the primary duties of which are analytical, planning, advisory, operational, or evaluative work. </a:t>
            </a:r>
          </a:p>
          <a:p>
            <a:pPr>
              <a:spcBef>
                <a:spcPts val="0"/>
              </a:spcBef>
              <a:spcAft>
                <a:spcPts val="1200"/>
              </a:spcAft>
            </a:pPr>
            <a:r>
              <a:rPr lang="en-US" sz="1900" dirty="0"/>
              <a:t>The principal purpose of this work is the development and implementation of policies, procedures, standards, training, and methods for identifying and protecting information, personnel, property, facilities, operations, or material from unauthorized disclosure, misuse, theft, assault, vandalism, espionage, sabotage, or loss. </a:t>
            </a:r>
          </a:p>
        </p:txBody>
      </p:sp>
      <p:pic>
        <p:nvPicPr>
          <p:cNvPr id="7" name="Content Placeholder 6" descr="A picture containing images of text, circuit, computer code, electronics, and a pad lock.">
            <a:extLst>
              <a:ext uri="{FF2B5EF4-FFF2-40B4-BE49-F238E27FC236}">
                <a16:creationId xmlns:a16="http://schemas.microsoft.com/office/drawing/2014/main" id="{AC2773B0-D2D6-F550-4B2D-3ECB9DFC484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154" r="12716" b="2"/>
          <a:stretch/>
        </p:blipFill>
        <p:spPr>
          <a:xfrm>
            <a:off x="5191130" y="1675679"/>
            <a:ext cx="6162670" cy="4272677"/>
          </a:xfrm>
          <a:prstGeom prst="rect">
            <a:avLst/>
          </a:prstGeom>
        </p:spPr>
      </p:pic>
      <p:sp>
        <p:nvSpPr>
          <p:cNvPr id="3" name="Slide Number Placeholder 2">
            <a:extLst>
              <a:ext uri="{FF2B5EF4-FFF2-40B4-BE49-F238E27FC236}">
                <a16:creationId xmlns:a16="http://schemas.microsoft.com/office/drawing/2014/main" id="{DE8F74E9-C480-8ACA-C912-B5FDF1DAC451}"/>
              </a:ext>
            </a:extLst>
          </p:cNvPr>
          <p:cNvSpPr>
            <a:spLocks noGrp="1"/>
          </p:cNvSpPr>
          <p:nvPr>
            <p:ph type="sldNum" sz="quarter" idx="12"/>
          </p:nvPr>
        </p:nvSpPr>
        <p:spPr/>
        <p:txBody>
          <a:bodyPr/>
          <a:lstStyle/>
          <a:p>
            <a:fld id="{E8A0AF27-A61A-4D45-9502-289706C5D664}" type="slidenum">
              <a:rPr lang="en-US"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1751457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C1CC44-C6AD-5070-A4F6-C57D1EAE5DBE}"/>
              </a:ext>
            </a:extLst>
          </p:cNvPr>
          <p:cNvSpPr>
            <a:spLocks noGrp="1"/>
          </p:cNvSpPr>
          <p:nvPr>
            <p:ph type="title"/>
          </p:nvPr>
        </p:nvSpPr>
        <p:spPr>
          <a:xfrm>
            <a:off x="528424" y="435420"/>
            <a:ext cx="4662701" cy="1563593"/>
          </a:xfrm>
        </p:spPr>
        <p:txBody>
          <a:bodyPr vert="horz" lIns="91440" tIns="45720" rIns="91440" bIns="45720" rtlCol="0" anchor="b">
            <a:noAutofit/>
          </a:bodyPr>
          <a:lstStyle/>
          <a:p>
            <a:r>
              <a:rPr lang="en-US" sz="3600" b="1" dirty="0"/>
              <a:t>Information Technology Management </a:t>
            </a:r>
            <a:br>
              <a:rPr lang="en-US" sz="3600" b="1" dirty="0"/>
            </a:br>
            <a:r>
              <a:rPr lang="en-US" sz="3600" b="1" dirty="0"/>
              <a:t>Series 2210</a:t>
            </a:r>
          </a:p>
        </p:txBody>
      </p:sp>
      <p:sp>
        <p:nvSpPr>
          <p:cNvPr id="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E529363A-4476-C6FC-F8B3-1F43976ED23A}"/>
              </a:ext>
            </a:extLst>
          </p:cNvPr>
          <p:cNvSpPr>
            <a:spLocks noGrp="1"/>
          </p:cNvSpPr>
          <p:nvPr>
            <p:ph type="body" sz="half" idx="2"/>
          </p:nvPr>
        </p:nvSpPr>
        <p:spPr>
          <a:xfrm>
            <a:off x="528424" y="2147382"/>
            <a:ext cx="4662701" cy="4275198"/>
          </a:xfrm>
          <a:solidFill>
            <a:schemeClr val="bg1"/>
          </a:solidFill>
        </p:spPr>
        <p:txBody>
          <a:bodyPr vert="horz" lIns="91440" tIns="45720" rIns="91440" bIns="45720" rtlCol="0">
            <a:noAutofit/>
          </a:bodyPr>
          <a:lstStyle/>
          <a:p>
            <a:r>
              <a:rPr lang="en-US" sz="1900" dirty="0"/>
              <a:t>This series covers two-grade interval administrative positions that manage, supervise, lead, administer, develop, deliver, and support Information Technology (IT) systems and services. </a:t>
            </a:r>
          </a:p>
          <a:p>
            <a:r>
              <a:rPr lang="en-US" sz="1900" dirty="0"/>
              <a:t>This series covers only those positions for which the paramount requirement is knowledge of IT principles, concepts, and methods; e.g., data storage, software applications, networking. </a:t>
            </a:r>
          </a:p>
          <a:p>
            <a:r>
              <a:rPr lang="en-US" sz="1900" dirty="0"/>
              <a:t>Information technology refers to systems and services used in automated acquisition, storage, manipulation, management, movement, control, display, switching, interchange, transmission, and assurance.</a:t>
            </a:r>
          </a:p>
        </p:txBody>
      </p:sp>
      <p:pic>
        <p:nvPicPr>
          <p:cNvPr id="6" name="Content Placeholder 5" descr="picture of a drone flying of a field of flowers.">
            <a:extLst>
              <a:ext uri="{FF2B5EF4-FFF2-40B4-BE49-F238E27FC236}">
                <a16:creationId xmlns:a16="http://schemas.microsoft.com/office/drawing/2014/main" id="{95FBAC6F-03BE-9679-815C-0FC7A285C1C0}"/>
              </a:ext>
              <a:ext uri="{C183D7F6-B498-43B3-948B-1728B52AA6E4}">
                <adec:decorative xmlns:adec="http://schemas.microsoft.com/office/drawing/2017/decorative" val="0"/>
              </a:ext>
            </a:extLst>
          </p:cNvPr>
          <p:cNvPicPr>
            <a:picLocks noGrp="1" noChangeAspect="1"/>
          </p:cNvPicPr>
          <p:nvPr>
            <p:ph idx="1"/>
          </p:nvPr>
        </p:nvPicPr>
        <p:blipFill>
          <a:blip r:embed="rId3"/>
          <a:srcRect r="270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D80DE99D-6A87-DA8E-FA1C-B008F3087960}"/>
              </a:ext>
            </a:extLst>
          </p:cNvPr>
          <p:cNvSpPr>
            <a:spLocks noGrp="1"/>
          </p:cNvSpPr>
          <p:nvPr>
            <p:ph type="sldNum" sz="quarter" idx="12"/>
          </p:nvPr>
        </p:nvSpPr>
        <p:spPr/>
        <p:txBody>
          <a:bodyPr/>
          <a:lstStyle/>
          <a:p>
            <a:fld id="{E8A0AF27-A61A-4D45-9502-289706C5D664}" type="slidenum">
              <a:rPr lang="en-US" smtClean="0">
                <a:solidFill>
                  <a:schemeClr val="bg1"/>
                </a:solidFill>
              </a:rPr>
              <a:t>60</a:t>
            </a:fld>
            <a:endParaRPr lang="en-US" dirty="0">
              <a:solidFill>
                <a:schemeClr val="bg1"/>
              </a:solidFill>
            </a:endParaRPr>
          </a:p>
        </p:txBody>
      </p:sp>
    </p:spTree>
    <p:extLst>
      <p:ext uri="{BB962C8B-B14F-4D97-AF65-F5344CB8AC3E}">
        <p14:creationId xmlns:p14="http://schemas.microsoft.com/office/powerpoint/2010/main" val="4016358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Arc 3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6A78B-7CD6-25A5-3870-B600F5846D8C}"/>
              </a:ext>
            </a:extLst>
          </p:cNvPr>
          <p:cNvSpPr>
            <a:spLocks noGrp="1"/>
          </p:cNvSpPr>
          <p:nvPr>
            <p:ph type="title"/>
          </p:nvPr>
        </p:nvSpPr>
        <p:spPr>
          <a:xfrm>
            <a:off x="5120640" y="136525"/>
            <a:ext cx="6264963" cy="1873319"/>
          </a:xfrm>
        </p:spPr>
        <p:txBody>
          <a:bodyPr vert="horz" lIns="91440" tIns="45720" rIns="91440" bIns="45720" rtlCol="0" anchor="ctr">
            <a:noAutofit/>
          </a:bodyPr>
          <a:lstStyle/>
          <a:p>
            <a:r>
              <a:rPr lang="en-US" sz="3600" b="1" kern="1200" dirty="0">
                <a:solidFill>
                  <a:schemeClr val="tx1"/>
                </a:solidFill>
                <a:latin typeface="+mj-lt"/>
                <a:ea typeface="+mj-ea"/>
                <a:cs typeface="+mj-cs"/>
              </a:rPr>
              <a:t>Information Technology Management Student Trainee Series 2299</a:t>
            </a:r>
          </a:p>
        </p:txBody>
      </p:sp>
      <p:sp>
        <p:nvSpPr>
          <p:cNvPr id="39" name="Freeform: Shape 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18" descr="Classroom">
            <a:extLst>
              <a:ext uri="{FF2B5EF4-FFF2-40B4-BE49-F238E27FC236}">
                <a16:creationId xmlns:a16="http://schemas.microsoft.com/office/drawing/2014/main" id="{410B542B-7CD5-25A4-6ACD-D8ECDB5ED1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Text Placeholder 7">
            <a:extLst>
              <a:ext uri="{FF2B5EF4-FFF2-40B4-BE49-F238E27FC236}">
                <a16:creationId xmlns:a16="http://schemas.microsoft.com/office/drawing/2014/main" id="{CDAC3983-2072-BB73-07FA-974434F32E1E}"/>
              </a:ext>
            </a:extLst>
          </p:cNvPr>
          <p:cNvSpPr>
            <a:spLocks noGrp="1"/>
          </p:cNvSpPr>
          <p:nvPr>
            <p:ph type="body" sz="half" idx="2"/>
          </p:nvPr>
        </p:nvSpPr>
        <p:spPr>
          <a:xfrm>
            <a:off x="5242561" y="2009844"/>
            <a:ext cx="6111240" cy="4777382"/>
          </a:xfrm>
        </p:spPr>
        <p:txBody>
          <a:bodyPr vert="horz" lIns="91440" tIns="45720" rIns="91440" bIns="45720" rtlCol="0">
            <a:normAutofit fontScale="92500" lnSpcReduction="10000"/>
          </a:bodyPr>
          <a:lstStyle/>
          <a:p>
            <a:pPr>
              <a:spcBef>
                <a:spcPts val="0"/>
              </a:spcBef>
              <a:spcAft>
                <a:spcPts val="1000"/>
              </a:spcAft>
            </a:pPr>
            <a:r>
              <a:rPr lang="en-US" sz="1800" dirty="0"/>
              <a:t>This series definition applies to the 2299 student  trainee series for each Occupational Group. </a:t>
            </a:r>
            <a:r>
              <a:rPr kumimoji="0" lang="en-US" sz="1800" u="none" strike="noStrike" cap="none" spc="0" normalizeH="0" baseline="0" noProof="0" dirty="0">
                <a:ln>
                  <a:noFill/>
                </a:ln>
                <a:effectLst/>
                <a:uLnTx/>
                <a:uFillTx/>
              </a:rPr>
              <a:t>The student trainee series in each Occupational Group includes all trainee positions that involve periods of pertinent formal education and periods of employment with a Federal agency. </a:t>
            </a:r>
          </a:p>
          <a:p>
            <a:pPr>
              <a:spcBef>
                <a:spcPts val="0"/>
              </a:spcBef>
              <a:spcAft>
                <a:spcPts val="1000"/>
              </a:spcAft>
            </a:pPr>
            <a:r>
              <a:rPr lang="en-US" sz="1800" dirty="0"/>
              <a:t>This series covers two-grade interval administrative positions that manage, supervise, lead, administer, develop, deliver, and support information technology (IT) systems and services. </a:t>
            </a:r>
          </a:p>
          <a:p>
            <a:pPr>
              <a:spcBef>
                <a:spcPts val="0"/>
              </a:spcBef>
              <a:spcAft>
                <a:spcPts val="1200"/>
              </a:spcAft>
            </a:pPr>
            <a:r>
              <a:rPr lang="en-US" sz="1800" dirty="0"/>
              <a:t>The level of education and experience completed by the student is a major consideration in establishing the level of on-the-job training and work assignments during periods of employment. For more information, please visit: </a:t>
            </a:r>
          </a:p>
          <a:p>
            <a:pPr marL="347472" indent="-228600">
              <a:spcBef>
                <a:spcPts val="0"/>
              </a:spcBef>
              <a:spcAft>
                <a:spcPts val="1000"/>
              </a:spcAft>
              <a:buFont typeface="Arial" panose="020B0604020202020204" pitchFamily="34" charset="0"/>
              <a:buChar char="•"/>
            </a:pPr>
            <a:r>
              <a:rPr lang="en-US" sz="1800" dirty="0"/>
              <a:t>USA Jobs Student Hiring </a:t>
            </a:r>
            <a:r>
              <a:rPr lang="en-US" sz="1800" dirty="0">
                <a:hlinkClick r:id="rId4">
                  <a:extLst>
                    <a:ext uri="{A12FA001-AC4F-418D-AE19-62706E023703}">
                      <ahyp:hlinkClr xmlns:ahyp="http://schemas.microsoft.com/office/drawing/2018/hyperlinkcolor" val="tx"/>
                    </a:ext>
                  </a:extLst>
                </a:hlinkClick>
              </a:rPr>
              <a:t>https://help.usajobs.gov/working-in-government/unique-hiring-paths/students</a:t>
            </a:r>
            <a:r>
              <a:rPr lang="en-US" sz="1800" dirty="0"/>
              <a:t> </a:t>
            </a:r>
          </a:p>
          <a:p>
            <a:pPr marL="342900" indent="-228600">
              <a:spcBef>
                <a:spcPts val="0"/>
              </a:spcBef>
              <a:spcAft>
                <a:spcPts val="1000"/>
              </a:spcAft>
              <a:buFont typeface="Arial" panose="020B0604020202020204" pitchFamily="34" charset="0"/>
              <a:buChar char="•"/>
            </a:pPr>
            <a:r>
              <a:rPr lang="en-US" sz="1800" dirty="0"/>
              <a:t>USDA Internships and Career Opportunities </a:t>
            </a:r>
            <a:r>
              <a:rPr lang="en-US" sz="1800" dirty="0">
                <a:hlinkClick r:id="rId5">
                  <a:extLst>
                    <a:ext uri="{A12FA001-AC4F-418D-AE19-62706E023703}">
                      <ahyp:hlinkClr xmlns:ahyp="http://schemas.microsoft.com/office/drawing/2018/hyperlinkcolor" val="tx"/>
                    </a:ext>
                  </a:extLst>
                </a:hlinkClick>
              </a:rPr>
              <a:t>     https://www.usda.gov/youth/career</a:t>
            </a:r>
            <a:r>
              <a:rPr lang="en-US" sz="1800" dirty="0"/>
              <a:t> </a:t>
            </a:r>
          </a:p>
          <a:p>
            <a:pPr marL="342900" indent="-228600">
              <a:spcBef>
                <a:spcPts val="0"/>
              </a:spcBef>
              <a:buFont typeface="Arial" panose="020B0604020202020204" pitchFamily="34" charset="0"/>
              <a:buChar char="•"/>
            </a:pPr>
            <a:r>
              <a:rPr lang="en-US" sz="1800" b="0" i="0" dirty="0">
                <a:effectLst/>
              </a:rPr>
              <a:t>OPM Student &amp; Recent Graduate Hiring</a:t>
            </a:r>
            <a:endParaRPr lang="en-US" sz="1800" b="0" i="0" dirty="0">
              <a:effectLst/>
              <a:hlinkClick r:id="rId6">
                <a:extLst>
                  <a:ext uri="{A12FA001-AC4F-418D-AE19-62706E023703}">
                    <ahyp:hlinkClr xmlns:ahyp="http://schemas.microsoft.com/office/drawing/2018/hyperlinkcolor" val="tx"/>
                  </a:ext>
                </a:extLst>
              </a:hlinkClick>
            </a:endParaRPr>
          </a:p>
          <a:p>
            <a:pPr marL="347472" indent="-228600">
              <a:spcBef>
                <a:spcPts val="0"/>
              </a:spcBef>
              <a:buFont typeface="Arial" panose="020B0604020202020204" pitchFamily="34" charset="0"/>
              <a:buChar char="•"/>
            </a:pPr>
            <a:r>
              <a:rPr lang="en-US" sz="1800" b="0" i="0" u="sng" dirty="0">
                <a:effectLst/>
                <a:hlinkClick r:id="rId6">
                  <a:extLst>
                    <a:ext uri="{A12FA001-AC4F-418D-AE19-62706E023703}">
                      <ahyp:hlinkClr xmlns:ahyp="http://schemas.microsoft.com/office/drawing/2018/hyperlinkcolor" val="tx"/>
                    </a:ext>
                  </a:extLst>
                </a:hlinkClick>
              </a:rPr>
              <a:t>Pathways Internship, Recent Graduate and Presidential Management Fellow Programs</a:t>
            </a:r>
            <a:endParaRPr lang="en-US" sz="1800" b="0" i="0" dirty="0">
              <a:effectLst/>
            </a:endParaRPr>
          </a:p>
          <a:p>
            <a:pPr indent="-228600">
              <a:spcBef>
                <a:spcPts val="0"/>
              </a:spcBef>
              <a:buFont typeface="Arial" panose="020B0604020202020204" pitchFamily="34" charset="0"/>
              <a:buChar char="•"/>
            </a:pPr>
            <a:endParaRPr lang="en-US" sz="1200" dirty="0"/>
          </a:p>
        </p:txBody>
      </p:sp>
      <p:sp>
        <p:nvSpPr>
          <p:cNvPr id="3" name="Slide Number Placeholder 2">
            <a:extLst>
              <a:ext uri="{FF2B5EF4-FFF2-40B4-BE49-F238E27FC236}">
                <a16:creationId xmlns:a16="http://schemas.microsoft.com/office/drawing/2014/main" id="{CB218DD5-8CF0-737B-F401-EA158C3F53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A0AF27-A61A-4D45-9502-289706C5D664}" type="slidenum">
              <a:rPr lang="en-US" smtClean="0"/>
              <a:pPr>
                <a:spcAft>
                  <a:spcPts val="600"/>
                </a:spcAft>
              </a:pPr>
              <a:t>61</a:t>
            </a:fld>
            <a:endParaRPr lang="en-US"/>
          </a:p>
        </p:txBody>
      </p:sp>
    </p:spTree>
    <p:extLst>
      <p:ext uri="{BB962C8B-B14F-4D97-AF65-F5344CB8AC3E}">
        <p14:creationId xmlns:p14="http://schemas.microsoft.com/office/powerpoint/2010/main" val="4085793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9EE3A6-D54B-0EF9-D5FC-6EB1D51CADEB}"/>
              </a:ext>
            </a:extLst>
          </p:cNvPr>
          <p:cNvSpPr>
            <a:spLocks noGrp="1"/>
          </p:cNvSpPr>
          <p:nvPr>
            <p:ph type="title"/>
          </p:nvPr>
        </p:nvSpPr>
        <p:spPr>
          <a:xfrm>
            <a:off x="496293" y="290132"/>
            <a:ext cx="2424072" cy="1101281"/>
          </a:xfrm>
        </p:spPr>
        <p:txBody>
          <a:bodyPr vert="horz" lIns="91440" tIns="45720" rIns="91440" bIns="45720" rtlCol="0" anchor="b">
            <a:normAutofit/>
          </a:bodyPr>
          <a:lstStyle/>
          <a:p>
            <a:r>
              <a:rPr lang="en-US" sz="3600" b="1" dirty="0"/>
              <a:t>Laborer</a:t>
            </a:r>
            <a:br>
              <a:rPr lang="en-US" sz="3600" b="1" dirty="0"/>
            </a:br>
            <a:r>
              <a:rPr lang="en-US" sz="3600" b="1" dirty="0"/>
              <a:t>Series 3502</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10824A23-A401-E986-BCF7-EC173D6F6DF6}"/>
              </a:ext>
            </a:extLst>
          </p:cNvPr>
          <p:cNvSpPr>
            <a:spLocks noGrp="1"/>
          </p:cNvSpPr>
          <p:nvPr>
            <p:ph type="body" sz="half" idx="2"/>
          </p:nvPr>
        </p:nvSpPr>
        <p:spPr>
          <a:xfrm>
            <a:off x="496293" y="2189298"/>
            <a:ext cx="6713552" cy="4006134"/>
          </a:xfrm>
        </p:spPr>
        <p:txBody>
          <a:bodyPr vert="horz" lIns="91440" tIns="45720" rIns="91440" bIns="45720" rtlCol="0" anchor="t">
            <a:normAutofit/>
          </a:bodyPr>
          <a:lstStyle/>
          <a:p>
            <a:pPr>
              <a:spcBef>
                <a:spcPts val="0"/>
              </a:spcBef>
              <a:spcAft>
                <a:spcPts val="1000"/>
              </a:spcAft>
            </a:pPr>
            <a:r>
              <a:rPr lang="en-US" sz="1900" dirty="0"/>
              <a:t>Incumbent performs tasks that require light to moderate physical work and the ability to use simple hand tools. Duties involve little or no specialized skill or prior work experience. </a:t>
            </a:r>
          </a:p>
          <a:p>
            <a:pPr>
              <a:spcBef>
                <a:spcPts val="0"/>
              </a:spcBef>
              <a:spcAft>
                <a:spcPts val="1000"/>
              </a:spcAft>
            </a:pPr>
            <a:r>
              <a:rPr lang="en-US" sz="1900" dirty="0"/>
              <a:t>Such tasks include but are not limited to the following: </a:t>
            </a:r>
          </a:p>
          <a:p>
            <a:pPr marL="342900" indent="-342900">
              <a:spcBef>
                <a:spcPts val="0"/>
              </a:spcBef>
              <a:spcAft>
                <a:spcPts val="300"/>
              </a:spcAft>
              <a:buFont typeface="Arial" panose="020B0604020202020204" pitchFamily="34" charset="0"/>
              <a:buChar char="•"/>
            </a:pPr>
            <a:r>
              <a:rPr lang="en-US" sz="1900" dirty="0"/>
              <a:t>unpacking, moving, and arranging furniture, supplies and equipment; </a:t>
            </a:r>
          </a:p>
          <a:p>
            <a:pPr marL="342900" indent="-342900">
              <a:spcBef>
                <a:spcPts val="0"/>
              </a:spcBef>
              <a:spcAft>
                <a:spcPts val="300"/>
              </a:spcAft>
              <a:buFont typeface="Arial" panose="020B0604020202020204" pitchFamily="34" charset="0"/>
              <a:buChar char="•"/>
            </a:pPr>
            <a:r>
              <a:rPr lang="en-US" sz="1900" dirty="0"/>
              <a:t>assembling and disassembling shelving and storage containers; </a:t>
            </a:r>
          </a:p>
          <a:p>
            <a:pPr marL="342900" indent="-342900">
              <a:spcBef>
                <a:spcPts val="0"/>
              </a:spcBef>
              <a:spcAft>
                <a:spcPts val="300"/>
              </a:spcAft>
              <a:buFont typeface="Arial" panose="020B0604020202020204" pitchFamily="34" charset="0"/>
              <a:buChar char="•"/>
            </a:pPr>
            <a:r>
              <a:rPr lang="en-US" sz="1900" dirty="0"/>
              <a:t>shoveling snow; </a:t>
            </a:r>
          </a:p>
          <a:p>
            <a:pPr marL="342900" indent="-342900">
              <a:spcBef>
                <a:spcPts val="0"/>
              </a:spcBef>
              <a:spcAft>
                <a:spcPts val="300"/>
              </a:spcAft>
              <a:buFont typeface="Arial" panose="020B0604020202020204" pitchFamily="34" charset="0"/>
              <a:buChar char="•"/>
            </a:pPr>
            <a:r>
              <a:rPr lang="en-US" sz="1900" dirty="0"/>
              <a:t>cutting and clearing small trees and brush along roads, fences, etc.; </a:t>
            </a:r>
          </a:p>
          <a:p>
            <a:pPr marL="342900" indent="-342900">
              <a:spcBef>
                <a:spcPts val="0"/>
              </a:spcBef>
              <a:spcAft>
                <a:spcPts val="300"/>
              </a:spcAft>
              <a:buFont typeface="Arial" panose="020B0604020202020204" pitchFamily="34" charset="0"/>
              <a:buChar char="•"/>
            </a:pPr>
            <a:r>
              <a:rPr lang="en-US" sz="1900" dirty="0"/>
              <a:t>digging ditches using a shovel and pick;</a:t>
            </a:r>
          </a:p>
          <a:p>
            <a:pPr marL="342900" indent="-342900">
              <a:spcBef>
                <a:spcPts val="0"/>
              </a:spcBef>
              <a:spcAft>
                <a:spcPts val="300"/>
              </a:spcAft>
              <a:buFont typeface="Arial" panose="020B0604020202020204" pitchFamily="34" charset="0"/>
              <a:buChar char="•"/>
            </a:pPr>
            <a:r>
              <a:rPr lang="en-US" sz="1900" dirty="0"/>
              <a:t>washing and waxing cars and trucks manually; and</a:t>
            </a:r>
          </a:p>
          <a:p>
            <a:pPr marL="342900" indent="-342900">
              <a:spcBef>
                <a:spcPts val="0"/>
              </a:spcBef>
              <a:spcAft>
                <a:spcPts val="1000"/>
              </a:spcAft>
              <a:buFont typeface="Arial" panose="020B0604020202020204" pitchFamily="34" charset="0"/>
              <a:buChar char="•"/>
            </a:pPr>
            <a:r>
              <a:rPr lang="en-US" sz="1900" dirty="0"/>
              <a:t>moping, vacuuming, waxing floors.</a:t>
            </a:r>
          </a:p>
        </p:txBody>
      </p:sp>
      <p:pic>
        <p:nvPicPr>
          <p:cNvPr id="7" name="Content Placeholder 6" descr="Man carries wooden beam over shoulder">
            <a:extLst>
              <a:ext uri="{FF2B5EF4-FFF2-40B4-BE49-F238E27FC236}">
                <a16:creationId xmlns:a16="http://schemas.microsoft.com/office/drawing/2014/main" id="{75179B6F-590B-ECE3-0F86-C1CD3CCB294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9078" r="6706" b="2"/>
          <a:stretch/>
        </p:blipFill>
        <p:spPr>
          <a:xfrm>
            <a:off x="7542344" y="2111946"/>
            <a:ext cx="4002949" cy="4160838"/>
          </a:xfrm>
          <a:prstGeom prst="rect">
            <a:avLst/>
          </a:prstGeom>
        </p:spPr>
      </p:pic>
      <p:sp>
        <p:nvSpPr>
          <p:cNvPr id="3" name="Slide Number Placeholder 2">
            <a:extLst>
              <a:ext uri="{FF2B5EF4-FFF2-40B4-BE49-F238E27FC236}">
                <a16:creationId xmlns:a16="http://schemas.microsoft.com/office/drawing/2014/main" id="{8A18A0C4-4152-F7CF-73B0-D1349C13EBA9}"/>
              </a:ext>
            </a:extLst>
          </p:cNvPr>
          <p:cNvSpPr>
            <a:spLocks noGrp="1"/>
          </p:cNvSpPr>
          <p:nvPr>
            <p:ph type="sldNum" sz="quarter" idx="12"/>
          </p:nvPr>
        </p:nvSpPr>
        <p:spPr/>
        <p:txBody>
          <a:bodyPr/>
          <a:lstStyle/>
          <a:p>
            <a:fld id="{E8A0AF27-A61A-4D45-9502-289706C5D664}" type="slidenum">
              <a:rPr lang="en-US" smtClean="0">
                <a:solidFill>
                  <a:schemeClr val="tx1"/>
                </a:solidFill>
              </a:rPr>
              <a:t>62</a:t>
            </a:fld>
            <a:endParaRPr lang="en-US" dirty="0">
              <a:solidFill>
                <a:schemeClr val="tx1"/>
              </a:solidFill>
            </a:endParaRPr>
          </a:p>
        </p:txBody>
      </p:sp>
    </p:spTree>
    <p:extLst>
      <p:ext uri="{BB962C8B-B14F-4D97-AF65-F5344CB8AC3E}">
        <p14:creationId xmlns:p14="http://schemas.microsoft.com/office/powerpoint/2010/main" val="3021162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Woman holding book in library">
            <a:extLst>
              <a:ext uri="{FF2B5EF4-FFF2-40B4-BE49-F238E27FC236}">
                <a16:creationId xmlns:a16="http://schemas.microsoft.com/office/drawing/2014/main" id="{7357F9C7-59B0-F1EC-CB61-DD69005C81E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5882" b="-1"/>
          <a:stretch/>
        </p:blipFill>
        <p:spPr>
          <a:xfrm>
            <a:off x="2519294" y="0"/>
            <a:ext cx="9669657" cy="685800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BF9532-9646-5955-BF00-8CF238822393}"/>
              </a:ext>
            </a:extLst>
          </p:cNvPr>
          <p:cNvSpPr>
            <a:spLocks noGrp="1"/>
          </p:cNvSpPr>
          <p:nvPr>
            <p:ph type="title"/>
          </p:nvPr>
        </p:nvSpPr>
        <p:spPr>
          <a:xfrm>
            <a:off x="222878" y="336497"/>
            <a:ext cx="2329818" cy="640707"/>
          </a:xfrm>
        </p:spPr>
        <p:txBody>
          <a:bodyPr vert="horz" lIns="91440" tIns="45720" rIns="91440" bIns="45720" rtlCol="0" anchor="ctr">
            <a:normAutofit/>
          </a:bodyPr>
          <a:lstStyle/>
          <a:p>
            <a:r>
              <a:rPr lang="en-US" sz="3600" b="1" dirty="0"/>
              <a:t>References</a:t>
            </a:r>
          </a:p>
        </p:txBody>
      </p:sp>
      <p:sp>
        <p:nvSpPr>
          <p:cNvPr id="4" name="Text Placeholder 3">
            <a:extLst>
              <a:ext uri="{FF2B5EF4-FFF2-40B4-BE49-F238E27FC236}">
                <a16:creationId xmlns:a16="http://schemas.microsoft.com/office/drawing/2014/main" id="{CECEA88C-92B3-E880-9FDE-68CD2A6014C9}"/>
              </a:ext>
            </a:extLst>
          </p:cNvPr>
          <p:cNvSpPr>
            <a:spLocks noGrp="1"/>
          </p:cNvSpPr>
          <p:nvPr>
            <p:ph type="body" sz="half" idx="2"/>
          </p:nvPr>
        </p:nvSpPr>
        <p:spPr>
          <a:xfrm>
            <a:off x="222878" y="977204"/>
            <a:ext cx="3910972" cy="5404130"/>
          </a:xfrm>
        </p:spPr>
        <p:txBody>
          <a:bodyPr vert="horz" lIns="91440" tIns="45720" rIns="91440" bIns="45720" rtlCol="0">
            <a:noAutofit/>
          </a:bodyPr>
          <a:lstStyle/>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4"/>
              </a:rPr>
              <a:t>Handbook of Occupational Groups and Families (opm.gov)</a:t>
            </a:r>
            <a:endParaRPr lang="en-US" sz="1500" b="1" dirty="0">
              <a:hlinkClick r:id="rId5"/>
            </a:endParaRPr>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6"/>
              </a:rPr>
              <a:t>https://www.rd.usda.gov/about-rd/careers-rural-development</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7"/>
              </a:rPr>
              <a:t>https://help.usajobs.gov/working-in-government/unique-hiring-paths/students</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8"/>
              </a:rPr>
              <a:t>https://www.usda.gov/youth/career</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9"/>
              </a:rPr>
              <a:t>https://help.usajobs.gov/working-in-government/unique-hiring-paths/veterans</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10"/>
              </a:rPr>
              <a:t>https://help.usajobs.gov/working-in-government/unique-hiring-paths/military-spouses</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dirty="0">
                <a:hlinkClick r:id="rId11"/>
              </a:rPr>
              <a:t>https://www.rd.usda.gov/about-rd/tribal-relations</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i="0" u="sng" dirty="0">
                <a:effectLst/>
                <a:hlinkClick r:id="rId12"/>
              </a:rPr>
              <a:t>Feds Hire Vets website</a:t>
            </a:r>
            <a:endParaRPr lang="en-US" sz="1500" b="1" i="0" u="sng" dirty="0">
              <a:effectLst/>
            </a:endParaRPr>
          </a:p>
          <a:p>
            <a:pPr marL="285750" indent="-228600">
              <a:lnSpc>
                <a:spcPct val="110000"/>
              </a:lnSpc>
              <a:spcBef>
                <a:spcPts val="0"/>
              </a:spcBef>
              <a:spcAft>
                <a:spcPts val="600"/>
              </a:spcAft>
              <a:buSzPct val="120000"/>
              <a:buFont typeface="Arial" panose="020B0604020202020204" pitchFamily="34" charset="0"/>
              <a:buChar char="•"/>
            </a:pPr>
            <a:r>
              <a:rPr lang="en-US" sz="1500" b="1" i="0" u="sng" dirty="0">
                <a:effectLst/>
                <a:hlinkClick r:id="rId13"/>
              </a:rPr>
              <a:t>Special Hiring Authorities for Military Spouses &amp; Family Members</a:t>
            </a:r>
            <a:r>
              <a:rPr lang="en-US" sz="1500" b="1" i="0" dirty="0">
                <a:effectLst/>
              </a:rPr>
              <a:t>.</a:t>
            </a:r>
            <a:endParaRPr lang="en-US" sz="1500" b="1" dirty="0"/>
          </a:p>
          <a:p>
            <a:pPr marL="285750" indent="-228600">
              <a:lnSpc>
                <a:spcPct val="110000"/>
              </a:lnSpc>
              <a:spcBef>
                <a:spcPts val="0"/>
              </a:spcBef>
              <a:spcAft>
                <a:spcPts val="600"/>
              </a:spcAft>
              <a:buSzPct val="120000"/>
              <a:buFont typeface="Arial" panose="020B0604020202020204" pitchFamily="34" charset="0"/>
              <a:buChar char="•"/>
            </a:pPr>
            <a:r>
              <a:rPr lang="en-US" sz="1500" b="1" i="0" u="sng" dirty="0">
                <a:effectLst/>
                <a:hlinkClick r:id="rId14"/>
              </a:rPr>
              <a:t>OPM’s Disability and Employment website</a:t>
            </a:r>
            <a:endParaRPr lang="en-US" sz="1500" dirty="0"/>
          </a:p>
        </p:txBody>
      </p:sp>
      <p:sp>
        <p:nvSpPr>
          <p:cNvPr id="3" name="Slide Number Placeholder 2">
            <a:extLst>
              <a:ext uri="{FF2B5EF4-FFF2-40B4-BE49-F238E27FC236}">
                <a16:creationId xmlns:a16="http://schemas.microsoft.com/office/drawing/2014/main" id="{502E093F-B987-04C6-9754-DC7E2AA2653E}"/>
              </a:ext>
            </a:extLst>
          </p:cNvPr>
          <p:cNvSpPr>
            <a:spLocks noGrp="1"/>
          </p:cNvSpPr>
          <p:nvPr>
            <p:ph type="sldNum" sz="quarter" idx="12"/>
          </p:nvPr>
        </p:nvSpPr>
        <p:spPr/>
        <p:txBody>
          <a:bodyPr/>
          <a:lstStyle/>
          <a:p>
            <a:fld id="{E8A0AF27-A61A-4D45-9502-289706C5D664}" type="slidenum">
              <a:rPr lang="en-US" smtClean="0">
                <a:solidFill>
                  <a:schemeClr val="bg1"/>
                </a:solidFill>
              </a:rPr>
              <a:t>63</a:t>
            </a:fld>
            <a:endParaRPr lang="en-US" dirty="0">
              <a:solidFill>
                <a:schemeClr val="bg1"/>
              </a:solidFill>
            </a:endParaRPr>
          </a:p>
        </p:txBody>
      </p:sp>
    </p:spTree>
    <p:extLst>
      <p:ext uri="{BB962C8B-B14F-4D97-AF65-F5344CB8AC3E}">
        <p14:creationId xmlns:p14="http://schemas.microsoft.com/office/powerpoint/2010/main" val="272546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12A96790-CA4B-74B4-B939-ADCFBE15CC5F}"/>
              </a:ext>
            </a:extLst>
          </p:cNvPr>
          <p:cNvSpPr>
            <a:spLocks noGrp="1"/>
          </p:cNvSpPr>
          <p:nvPr>
            <p:ph type="title"/>
          </p:nvPr>
        </p:nvSpPr>
        <p:spPr>
          <a:xfrm>
            <a:off x="694842" y="701582"/>
            <a:ext cx="6572733" cy="1082318"/>
          </a:xfrm>
        </p:spPr>
        <p:txBody>
          <a:bodyPr vert="horz" lIns="91440" tIns="45720" rIns="91440" bIns="45720" rtlCol="0" anchor="ctr">
            <a:normAutofit/>
          </a:bodyPr>
          <a:lstStyle/>
          <a:p>
            <a:r>
              <a:rPr lang="en-US" sz="3600" b="1" dirty="0"/>
              <a:t>Emergency Management Specialist Series 0089</a:t>
            </a:r>
          </a:p>
        </p:txBody>
      </p:sp>
      <p:sp>
        <p:nvSpPr>
          <p:cNvPr id="8" name="Text Placeholder 7">
            <a:extLst>
              <a:ext uri="{FF2B5EF4-FFF2-40B4-BE49-F238E27FC236}">
                <a16:creationId xmlns:a16="http://schemas.microsoft.com/office/drawing/2014/main" id="{FDBAFA2A-0C27-B397-B605-C7C6037EAC12}"/>
              </a:ext>
            </a:extLst>
          </p:cNvPr>
          <p:cNvSpPr>
            <a:spLocks noGrp="1"/>
          </p:cNvSpPr>
          <p:nvPr>
            <p:ph type="body" sz="half" idx="2"/>
          </p:nvPr>
        </p:nvSpPr>
        <p:spPr>
          <a:xfrm>
            <a:off x="694842" y="2104270"/>
            <a:ext cx="5393361" cy="3965686"/>
          </a:xfrm>
        </p:spPr>
        <p:txBody>
          <a:bodyPr vert="horz" lIns="91440" tIns="45720" rIns="91440" bIns="45720" rtlCol="0">
            <a:normAutofit/>
          </a:bodyPr>
          <a:lstStyle/>
          <a:p>
            <a:pPr>
              <a:spcBef>
                <a:spcPts val="0"/>
              </a:spcBef>
              <a:spcAft>
                <a:spcPts val="1000"/>
              </a:spcAft>
            </a:pPr>
            <a:r>
              <a:rPr lang="en-US" sz="1900" dirty="0"/>
              <a:t>This series includes positions which supervise, lead, or perform emergency management work. The duties of these positions include:</a:t>
            </a:r>
          </a:p>
          <a:p>
            <a:pPr marL="320040" indent="-320040">
              <a:spcBef>
                <a:spcPts val="0"/>
              </a:spcBef>
              <a:spcAft>
                <a:spcPts val="1000"/>
              </a:spcAft>
              <a:buAutoNum type="arabicParenBoth"/>
            </a:pPr>
            <a:r>
              <a:rPr lang="en-US" sz="1900" dirty="0"/>
              <a:t>managing, and coordinating with other entities;</a:t>
            </a:r>
          </a:p>
          <a:p>
            <a:pPr marL="320040" indent="-320040">
              <a:spcBef>
                <a:spcPts val="0"/>
              </a:spcBef>
              <a:spcAft>
                <a:spcPts val="1000"/>
              </a:spcAft>
              <a:buAutoNum type="arabicParenBoth"/>
            </a:pPr>
            <a:r>
              <a:rPr lang="en-US" sz="1900" dirty="0"/>
              <a:t>prevention of, protection from, preparedness for, response to, recovery from and/or mitigation of intentional and/or unintentional crises, disasters, other humanitarian emergencies; and </a:t>
            </a:r>
          </a:p>
          <a:p>
            <a:pPr marL="320040" indent="-320040">
              <a:spcBef>
                <a:spcPts val="0"/>
              </a:spcBef>
              <a:spcAft>
                <a:spcPts val="1000"/>
              </a:spcAft>
              <a:buAutoNum type="arabicParenBoth"/>
            </a:pPr>
            <a:r>
              <a:rPr lang="en-US" sz="1900" dirty="0"/>
              <a:t>prevention of, protection from, preparedness for, response to, recovery from and/or hazards, or natural and manmade/technological (chemical, biological, radiological, nuclear, high-yield explosives) incidents.</a:t>
            </a:r>
          </a:p>
        </p:txBody>
      </p:sp>
      <p:pic>
        <p:nvPicPr>
          <p:cNvPr id="18" name="Content Placeholder 17" descr="A person showing another person something on the computer">
            <a:extLst>
              <a:ext uri="{FF2B5EF4-FFF2-40B4-BE49-F238E27FC236}">
                <a16:creationId xmlns:a16="http://schemas.microsoft.com/office/drawing/2014/main" id="{3934BE2C-0116-F8D6-38C3-887ABAB05D4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022" r="16727" b="-1"/>
          <a:stretch/>
        </p:blipFill>
        <p:spPr>
          <a:xfrm>
            <a:off x="6436336" y="862276"/>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12950E87-F1F6-A7F1-ADBC-BA38F47140CB}"/>
              </a:ext>
            </a:extLst>
          </p:cNvPr>
          <p:cNvSpPr>
            <a:spLocks noGrp="1"/>
          </p:cNvSpPr>
          <p:nvPr>
            <p:ph type="sldNum" sz="quarter" idx="12"/>
          </p:nvPr>
        </p:nvSpPr>
        <p:spPr/>
        <p:txBody>
          <a:bodyPr/>
          <a:lstStyle/>
          <a:p>
            <a:fld id="{E8A0AF27-A61A-4D45-9502-289706C5D664}" type="slidenum">
              <a:rPr lang="en-US" smtClean="0">
                <a:solidFill>
                  <a:schemeClr val="tx1"/>
                </a:solidFill>
              </a:rPr>
              <a:t>7</a:t>
            </a:fld>
            <a:endParaRPr lang="en-US" dirty="0">
              <a:solidFill>
                <a:schemeClr val="tx1"/>
              </a:solidFill>
            </a:endParaRPr>
          </a:p>
        </p:txBody>
      </p:sp>
      <p:sp>
        <p:nvSpPr>
          <p:cNvPr id="19" name="TextBox 18">
            <a:extLst>
              <a:ext uri="{FF2B5EF4-FFF2-40B4-BE49-F238E27FC236}">
                <a16:creationId xmlns:a16="http://schemas.microsoft.com/office/drawing/2014/main" id="{B0018DD7-7DCA-E8BB-74B6-105AA1B2BB59}"/>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flickr.com/photos/iaea_imagebank/555558420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99624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A96790-CA4B-74B4-B939-ADCFBE15CC5F}"/>
              </a:ext>
            </a:extLst>
          </p:cNvPr>
          <p:cNvSpPr>
            <a:spLocks noGrp="1"/>
          </p:cNvSpPr>
          <p:nvPr>
            <p:ph type="title"/>
          </p:nvPr>
        </p:nvSpPr>
        <p:spPr>
          <a:xfrm>
            <a:off x="544830" y="936223"/>
            <a:ext cx="2988945" cy="1132903"/>
          </a:xfrm>
        </p:spPr>
        <p:txBody>
          <a:bodyPr vert="horz" lIns="91440" tIns="45720" rIns="91440" bIns="45720" rtlCol="0" anchor="b">
            <a:normAutofit/>
          </a:bodyPr>
          <a:lstStyle/>
          <a:p>
            <a:r>
              <a:rPr lang="en-US" sz="3600" b="1" dirty="0"/>
              <a:t>Social Scientist</a:t>
            </a:r>
            <a:br>
              <a:rPr lang="en-US" sz="3600" b="1" dirty="0"/>
            </a:br>
            <a:r>
              <a:rPr lang="en-US" sz="3600" b="1" dirty="0"/>
              <a:t>Series 0101</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FDBAFA2A-0C27-B397-B605-C7C6037EAC12}"/>
              </a:ext>
            </a:extLst>
          </p:cNvPr>
          <p:cNvSpPr>
            <a:spLocks noGrp="1"/>
          </p:cNvSpPr>
          <p:nvPr>
            <p:ph type="body" sz="half" idx="2"/>
          </p:nvPr>
        </p:nvSpPr>
        <p:spPr>
          <a:xfrm>
            <a:off x="544830" y="3243040"/>
            <a:ext cx="4665345" cy="2441046"/>
          </a:xfrm>
        </p:spPr>
        <p:txBody>
          <a:bodyPr vert="horz" lIns="91440" tIns="45720" rIns="91440" bIns="45720" rtlCol="0">
            <a:normAutofit/>
          </a:bodyPr>
          <a:lstStyle/>
          <a:p>
            <a:pPr>
              <a:spcBef>
                <a:spcPts val="0"/>
              </a:spcBef>
              <a:spcAft>
                <a:spcPts val="1200"/>
              </a:spcAft>
            </a:pPr>
            <a:r>
              <a:rPr lang="en-US" sz="1900" dirty="0"/>
              <a:t>This series covers positions the duties of which are to advise on, administer, supervise, or perform research or other professional and scientific work in one or any combination of the social sciences. </a:t>
            </a:r>
          </a:p>
          <a:p>
            <a:pPr>
              <a:spcBef>
                <a:spcPts val="0"/>
              </a:spcBef>
              <a:spcAft>
                <a:spcPts val="1200"/>
              </a:spcAft>
            </a:pPr>
            <a:r>
              <a:rPr lang="en-US" sz="1900" dirty="0"/>
              <a:t>The work performed in this series is not classifiable in other series of this occupational group. </a:t>
            </a:r>
          </a:p>
        </p:txBody>
      </p:sp>
      <p:pic>
        <p:nvPicPr>
          <p:cNvPr id="6" name="Content Placeholder 5" descr="A picture showing three people, dressed in white lab coats reading a document and looking through a microscope.">
            <a:extLst>
              <a:ext uri="{FF2B5EF4-FFF2-40B4-BE49-F238E27FC236}">
                <a16:creationId xmlns:a16="http://schemas.microsoft.com/office/drawing/2014/main" id="{A261EC0F-9B55-9661-0AD6-1D69F7AAA0F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256" r="574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6557CDCE-82E6-353F-F7FA-6294D9810CA8}"/>
              </a:ext>
            </a:extLst>
          </p:cNvPr>
          <p:cNvSpPr>
            <a:spLocks noGrp="1"/>
          </p:cNvSpPr>
          <p:nvPr>
            <p:ph type="sldNum" sz="quarter" idx="12"/>
          </p:nvPr>
        </p:nvSpPr>
        <p:spPr/>
        <p:txBody>
          <a:bodyPr/>
          <a:lstStyle/>
          <a:p>
            <a:fld id="{E8A0AF27-A61A-4D45-9502-289706C5D664}" type="slidenum">
              <a:rPr lang="en-US" smtClean="0">
                <a:solidFill>
                  <a:schemeClr val="tx1"/>
                </a:solidFill>
              </a:rPr>
              <a:t>8</a:t>
            </a:fld>
            <a:endParaRPr lang="en-US" dirty="0">
              <a:solidFill>
                <a:schemeClr val="tx1"/>
              </a:solidFill>
            </a:endParaRPr>
          </a:p>
        </p:txBody>
      </p:sp>
    </p:spTree>
    <p:extLst>
      <p:ext uri="{BB962C8B-B14F-4D97-AF65-F5344CB8AC3E}">
        <p14:creationId xmlns:p14="http://schemas.microsoft.com/office/powerpoint/2010/main" val="1478746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Businessperson on a computer">
            <a:extLst>
              <a:ext uri="{FF2B5EF4-FFF2-40B4-BE49-F238E27FC236}">
                <a16:creationId xmlns:a16="http://schemas.microsoft.com/office/drawing/2014/main" id="{443C263D-59A5-01D5-EBB1-7DB8CFF477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49" name="Rectangle 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8661AC-ADAA-9970-D84A-DB5BE75BC044}"/>
              </a:ext>
            </a:extLst>
          </p:cNvPr>
          <p:cNvSpPr>
            <a:spLocks noGrp="1"/>
          </p:cNvSpPr>
          <p:nvPr>
            <p:ph type="title"/>
          </p:nvPr>
        </p:nvSpPr>
        <p:spPr>
          <a:xfrm>
            <a:off x="8611567" y="425950"/>
            <a:ext cx="3181674" cy="969002"/>
          </a:xfrm>
        </p:spPr>
        <p:txBody>
          <a:bodyPr vert="horz" lIns="91440" tIns="45720" rIns="91440" bIns="45720" rtlCol="0" anchor="ctr">
            <a:noAutofit/>
          </a:bodyPr>
          <a:lstStyle/>
          <a:p>
            <a:r>
              <a:rPr lang="en-US" sz="3600" b="1" dirty="0"/>
              <a:t>Economist </a:t>
            </a:r>
            <a:br>
              <a:rPr lang="en-US" sz="3600" b="1" dirty="0"/>
            </a:br>
            <a:r>
              <a:rPr lang="en-US" sz="3600" b="1" dirty="0"/>
              <a:t>Series 0110</a:t>
            </a:r>
          </a:p>
        </p:txBody>
      </p:sp>
      <p:sp>
        <p:nvSpPr>
          <p:cNvPr id="8" name="Text Placeholder 7">
            <a:extLst>
              <a:ext uri="{FF2B5EF4-FFF2-40B4-BE49-F238E27FC236}">
                <a16:creationId xmlns:a16="http://schemas.microsoft.com/office/drawing/2014/main" id="{28ABAEA5-FE09-2BC4-78EF-B8EE8ED4D6A8}"/>
              </a:ext>
            </a:extLst>
          </p:cNvPr>
          <p:cNvSpPr>
            <a:spLocks noGrp="1"/>
          </p:cNvSpPr>
          <p:nvPr>
            <p:ph type="body" sz="half" idx="2"/>
          </p:nvPr>
        </p:nvSpPr>
        <p:spPr>
          <a:xfrm>
            <a:off x="8518961" y="1726676"/>
            <a:ext cx="3551493" cy="4705374"/>
          </a:xfrm>
        </p:spPr>
        <p:txBody>
          <a:bodyPr vert="horz" lIns="91440" tIns="45720" rIns="91440" bIns="45720" rtlCol="0">
            <a:noAutofit/>
          </a:bodyPr>
          <a:lstStyle/>
          <a:p>
            <a:pPr>
              <a:spcBef>
                <a:spcPts val="0"/>
              </a:spcBef>
              <a:spcAft>
                <a:spcPts val="1000"/>
              </a:spcAft>
            </a:pPr>
            <a:r>
              <a:rPr lang="en-US" sz="1700" dirty="0"/>
              <a:t>This series covers positions which require a professional knowledge of economics in the performance of duties that include: </a:t>
            </a:r>
          </a:p>
          <a:p>
            <a:pPr marL="320040" indent="-320040">
              <a:spcBef>
                <a:spcPts val="0"/>
              </a:spcBef>
              <a:spcAft>
                <a:spcPts val="1000"/>
              </a:spcAft>
              <a:buAutoNum type="arabicParenBoth"/>
            </a:pPr>
            <a:r>
              <a:rPr lang="en-US" sz="1700" dirty="0"/>
              <a:t>research into economic phenomena, analysis of economic data, and the preparation of interpretive reports; </a:t>
            </a:r>
          </a:p>
          <a:p>
            <a:pPr marL="320040" indent="-320040">
              <a:spcBef>
                <a:spcPts val="0"/>
              </a:spcBef>
              <a:spcAft>
                <a:spcPts val="1000"/>
              </a:spcAft>
              <a:buAutoNum type="arabicParenBoth"/>
            </a:pPr>
            <a:r>
              <a:rPr lang="en-US" sz="1700" dirty="0"/>
              <a:t>advice and consultation on economic matters to government officials, private organizations, and citizens; and</a:t>
            </a:r>
          </a:p>
          <a:p>
            <a:pPr marL="320040" indent="-320040">
              <a:spcBef>
                <a:spcPts val="0"/>
              </a:spcBef>
              <a:spcAft>
                <a:spcPts val="1000"/>
              </a:spcAft>
              <a:buAutoNum type="arabicParenBoth"/>
            </a:pPr>
            <a:r>
              <a:rPr lang="en-US" sz="1700" dirty="0"/>
              <a:t>the performance of other professional work in economics including supervision and the direction of economists engaged in various economics programs of the Federal Government.</a:t>
            </a:r>
          </a:p>
        </p:txBody>
      </p:sp>
      <p:sp>
        <p:nvSpPr>
          <p:cNvPr id="3" name="Slide Number Placeholder 2">
            <a:extLst>
              <a:ext uri="{FF2B5EF4-FFF2-40B4-BE49-F238E27FC236}">
                <a16:creationId xmlns:a16="http://schemas.microsoft.com/office/drawing/2014/main" id="{CF059885-AB04-944F-D61A-962874ECCA8A}"/>
              </a:ext>
            </a:extLst>
          </p:cNvPr>
          <p:cNvSpPr>
            <a:spLocks noGrp="1"/>
          </p:cNvSpPr>
          <p:nvPr>
            <p:ph type="sldNum" sz="quarter" idx="12"/>
          </p:nvPr>
        </p:nvSpPr>
        <p:spPr/>
        <p:txBody>
          <a:bodyPr/>
          <a:lstStyle/>
          <a:p>
            <a:fld id="{E8A0AF27-A61A-4D45-9502-289706C5D664}" type="slidenum">
              <a:rPr lang="en-US" smtClean="0">
                <a:solidFill>
                  <a:schemeClr val="tx1"/>
                </a:solidFill>
              </a:rPr>
              <a:t>9</a:t>
            </a:fld>
            <a:endParaRPr lang="en-US" dirty="0">
              <a:solidFill>
                <a:schemeClr val="tx1"/>
              </a:solidFill>
            </a:endParaRPr>
          </a:p>
        </p:txBody>
      </p:sp>
    </p:spTree>
    <p:extLst>
      <p:ext uri="{BB962C8B-B14F-4D97-AF65-F5344CB8AC3E}">
        <p14:creationId xmlns:p14="http://schemas.microsoft.com/office/powerpoint/2010/main" val="228685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7">
      <a:dk1>
        <a:srgbClr val="000000"/>
      </a:dk1>
      <a:lt1>
        <a:srgbClr val="FFFFFF"/>
      </a:lt1>
      <a:dk2>
        <a:srgbClr val="53565A"/>
      </a:dk2>
      <a:lt2>
        <a:srgbClr val="CECAC8"/>
      </a:lt2>
      <a:accent1>
        <a:srgbClr val="16254C"/>
      </a:accent1>
      <a:accent2>
        <a:srgbClr val="295841"/>
      </a:accent2>
      <a:accent3>
        <a:srgbClr val="669E80"/>
      </a:accent3>
      <a:accent4>
        <a:srgbClr val="9C6E29"/>
      </a:accent4>
      <a:accent5>
        <a:srgbClr val="C88B2A"/>
      </a:accent5>
      <a:accent6>
        <a:srgbClr val="E8C37D"/>
      </a:accent6>
      <a:hlink>
        <a:srgbClr val="00A3E0"/>
      </a:hlink>
      <a:folHlink>
        <a:srgbClr val="00A3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6422</TotalTime>
  <Words>5776</Words>
  <Application>Microsoft Office PowerPoint</Application>
  <PresentationFormat>Widescreen</PresentationFormat>
  <Paragraphs>388</Paragraphs>
  <Slides>63</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Meiryo</vt:lpstr>
      <vt:lpstr>Aptos</vt:lpstr>
      <vt:lpstr>Arial</vt:lpstr>
      <vt:lpstr>Calibri</vt:lpstr>
      <vt:lpstr>Calibri Light</vt:lpstr>
      <vt:lpstr>Century Gothic</vt:lpstr>
      <vt:lpstr>Open Sans</vt:lpstr>
      <vt:lpstr>Open Sans Light</vt:lpstr>
      <vt:lpstr>Verdana</vt:lpstr>
      <vt:lpstr>Office Theme</vt:lpstr>
      <vt:lpstr>5_Office Theme</vt:lpstr>
      <vt:lpstr>Careers with Rural Development </vt:lpstr>
      <vt:lpstr>Rural Development Opportunities to Serve America</vt:lpstr>
      <vt:lpstr>Safety and Occupational Health Series 0018</vt:lpstr>
      <vt:lpstr>Community Planner Series 0020</vt:lpstr>
      <vt:lpstr>Environmental Protection Specialist Series 0028</vt:lpstr>
      <vt:lpstr>Physical Security Specialist Series 0080</vt:lpstr>
      <vt:lpstr>Emergency Management Specialist Series 0089</vt:lpstr>
      <vt:lpstr>Social Scientist Series 0101</vt:lpstr>
      <vt:lpstr>Economist  Series 0110</vt:lpstr>
      <vt:lpstr>Sociologist Series 0184</vt:lpstr>
      <vt:lpstr>Archeologist  Series 0193</vt:lpstr>
      <vt:lpstr>Human Resources Series 0201</vt:lpstr>
      <vt:lpstr>Human Resources Assistance  Series 0203</vt:lpstr>
      <vt:lpstr>Equal Employment Opportunity Specialist Series 0260</vt:lpstr>
      <vt:lpstr>   Miscellaneous Administration and Program Positions (Deputy State Director, Area Director, Community Development Specialist, Program Coordinator)  Series 0301  </vt:lpstr>
      <vt:lpstr>Clerical Assistant Series 0303</vt:lpstr>
      <vt:lpstr>Mail Clerk Series 0305</vt:lpstr>
      <vt:lpstr>General Information Specialist Series 0306</vt:lpstr>
      <vt:lpstr>Records &amp; Information Management Series 0308</vt:lpstr>
      <vt:lpstr>Secretary  (Office Automation) Series 0318</vt:lpstr>
      <vt:lpstr>Office Automation Assistant Series 0326</vt:lpstr>
      <vt:lpstr>Computer Clerk and Assistant Series 0335</vt:lpstr>
      <vt:lpstr>Program Manager Series 0340</vt:lpstr>
      <vt:lpstr>Administrative Officer Series 0341</vt:lpstr>
      <vt:lpstr>Supervisory Support Services Series 0342</vt:lpstr>
      <vt:lpstr>Management &amp; Program Analyst Series 0343</vt:lpstr>
      <vt:lpstr>Management Assistant Series 0344</vt:lpstr>
      <vt:lpstr>Equal Opportunity Compliance  Series 0360</vt:lpstr>
      <vt:lpstr>Equal Opportunity Assistance  Series 0361</vt:lpstr>
      <vt:lpstr>Telecommunications Series 0391</vt:lpstr>
      <vt:lpstr>Financial Administration and Program  Series 0501</vt:lpstr>
      <vt:lpstr>Financial Management  Series 0505</vt:lpstr>
      <vt:lpstr>Accounting  Series 0510</vt:lpstr>
      <vt:lpstr>Accounting Technician Series 0525</vt:lpstr>
      <vt:lpstr>Budget Analysis Series 0560</vt:lpstr>
      <vt:lpstr>   Financial Management Student Trainee Series 0599</vt:lpstr>
      <vt:lpstr>Architecture  Series 0808</vt:lpstr>
      <vt:lpstr>Civil Engineering Series 0810</vt:lpstr>
      <vt:lpstr>Environmental Engineering Series 0819</vt:lpstr>
      <vt:lpstr>Construction Analyst Series 0828</vt:lpstr>
      <vt:lpstr>Mechanical Engineering  Series 0830</vt:lpstr>
      <vt:lpstr>Electrical Engineering Series 0850</vt:lpstr>
      <vt:lpstr>Electronics Engineering Series 0855</vt:lpstr>
      <vt:lpstr>Public Affairs Series 1035</vt:lpstr>
      <vt:lpstr>Writing and Editing  Series 1082</vt:lpstr>
      <vt:lpstr>Information and Arts Student Trainee Series 1099</vt:lpstr>
      <vt:lpstr>General Business and Industry (Loan Technician) Series 1101</vt:lpstr>
      <vt:lpstr>Contracting Series 1102</vt:lpstr>
      <vt:lpstr>Purchasing Series 1105</vt:lpstr>
      <vt:lpstr>Procurement and Clerical Technician Series 1106</vt:lpstr>
      <vt:lpstr>Grants Management  Series 1109</vt:lpstr>
      <vt:lpstr>Financial Analysis Series 1160</vt:lpstr>
      <vt:lpstr>Loan Specialist Series 1165</vt:lpstr>
      <vt:lpstr>Realty Series 1170</vt:lpstr>
      <vt:lpstr>Appraising  Series 1171</vt:lpstr>
      <vt:lpstr>Building Management Series 1176</vt:lpstr>
      <vt:lpstr>  Business and Industry Student Trainee Series 1199</vt:lpstr>
      <vt:lpstr>Statistics Series 1530</vt:lpstr>
      <vt:lpstr>Transportation Specialist Series 2101</vt:lpstr>
      <vt:lpstr>Information Technology Management  Series 2210</vt:lpstr>
      <vt:lpstr>Information Technology Management Student Trainee Series 2299</vt:lpstr>
      <vt:lpstr>Laborer Series 3502</vt:lpstr>
      <vt:lpstr>References</vt:lpstr>
    </vt:vector>
  </TitlesOfParts>
  <Company>USDA Rural Development - Human Resources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With Rural Development</dc:title>
  <dc:subject>Careers With Rural Development</dc:subject>
  <dc:creator>USDA Rural Development - Human Resources Office</dc:creator>
  <cp:lastModifiedBy>O'Donnell, Danielle - RD, NY</cp:lastModifiedBy>
  <cp:revision>16</cp:revision>
  <dcterms:created xsi:type="dcterms:W3CDTF">2024-03-29T20:43:07Z</dcterms:created>
  <dcterms:modified xsi:type="dcterms:W3CDTF">2025-02-04T18:46:27Z</dcterms:modified>
  <cp:category>PowerPoint presentation</cp:category>
</cp:coreProperties>
</file>